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7" r:id="rId2"/>
    <p:sldId id="259" r:id="rId3"/>
    <p:sldId id="268" r:id="rId4"/>
    <p:sldId id="269" r:id="rId5"/>
    <p:sldId id="270" r:id="rId6"/>
    <p:sldId id="271" r:id="rId7"/>
    <p:sldId id="289" r:id="rId8"/>
    <p:sldId id="284" r:id="rId9"/>
    <p:sldId id="272" r:id="rId10"/>
    <p:sldId id="285" r:id="rId11"/>
    <p:sldId id="286" r:id="rId12"/>
    <p:sldId id="287" r:id="rId13"/>
    <p:sldId id="288" r:id="rId14"/>
    <p:sldId id="273" r:id="rId15"/>
    <p:sldId id="274" r:id="rId16"/>
    <p:sldId id="275" r:id="rId17"/>
    <p:sldId id="277" r:id="rId18"/>
    <p:sldId id="278" r:id="rId19"/>
    <p:sldId id="290" r:id="rId20"/>
  </p:sldIdLst>
  <p:sldSz cx="10972800" cy="7315200"/>
  <p:notesSz cx="6858000" cy="9144000"/>
  <p:defaultTextStyle>
    <a:defPPr>
      <a:defRPr lang="en-US"/>
    </a:defPPr>
    <a:lvl1pPr marL="0" algn="l" defTabSz="10449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2488" algn="l" defTabSz="10449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4976" algn="l" defTabSz="10449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7464" algn="l" defTabSz="10449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9953" algn="l" defTabSz="10449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12441" algn="l" defTabSz="10449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34929" algn="l" defTabSz="10449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7417" algn="l" defTabSz="10449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9905" algn="l" defTabSz="10449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128" y="-72"/>
      </p:cViewPr>
      <p:guideLst>
        <p:guide orient="horz" pos="2304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D42FE8-62EF-425B-8A73-94413DEAC102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59387C-94B6-4E3E-9CAF-127221778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22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49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2488" algn="l" defTabSz="10449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4976" algn="l" defTabSz="10449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7464" algn="l" defTabSz="10449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9953" algn="l" defTabSz="10449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12441" algn="l" defTabSz="10449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34929" algn="l" defTabSz="10449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7417" algn="l" defTabSz="10449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9905" algn="l" defTabSz="10449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শ্রদ্ধেয়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শিক্ষকমন্ডলী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পাঠটি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উপস্থাপনের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পুর্বে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মূল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বইয়ের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পাঠটি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পড়ে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নিলে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ভাল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</a:t>
            </a:r>
            <a:r>
              <a:rPr lang="en-US" baseline="0" dirty="0" smtClean="0"/>
              <a:t>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8BD5-22B2-4142-A1E5-DC961F2E5D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08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এগুলো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কী</a:t>
            </a:r>
            <a:r>
              <a:rPr lang="en-US" baseline="0" dirty="0" smtClean="0"/>
              <a:t>? </a:t>
            </a:r>
            <a:r>
              <a:rPr lang="en-US" baseline="0" dirty="0" err="1" smtClean="0"/>
              <a:t>এগুলোকে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আমরা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বলি</a:t>
            </a:r>
            <a:r>
              <a:rPr lang="en-US" baseline="0" dirty="0" smtClean="0"/>
              <a:t>? </a:t>
            </a:r>
            <a:r>
              <a:rPr lang="en-US" baseline="0" dirty="0" err="1" smtClean="0"/>
              <a:t>এদের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প্রত্যেকটিকে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বলা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টেক্সট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লিখিত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কন্টেন্ট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9387C-94B6-4E3E-9CAF-127221778BD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30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বিভিন্ন</a:t>
            </a:r>
            <a:r>
              <a:rPr lang="en-US" dirty="0" smtClean="0"/>
              <a:t> </a:t>
            </a:r>
            <a:r>
              <a:rPr lang="en-US" dirty="0" err="1" smtClean="0"/>
              <a:t>প্রকার</a:t>
            </a:r>
            <a:r>
              <a:rPr lang="en-US" dirty="0" smtClean="0"/>
              <a:t> </a:t>
            </a:r>
            <a:r>
              <a:rPr lang="en-US" dirty="0" err="1" smtClean="0"/>
              <a:t>ছবি</a:t>
            </a:r>
            <a:r>
              <a:rPr lang="en-US" dirty="0" smtClean="0"/>
              <a:t> </a:t>
            </a:r>
            <a:r>
              <a:rPr lang="en-US" dirty="0" err="1" smtClean="0"/>
              <a:t>ব্যবহার</a:t>
            </a:r>
            <a:r>
              <a:rPr lang="en-US" dirty="0" smtClean="0"/>
              <a:t> </a:t>
            </a:r>
            <a:r>
              <a:rPr lang="en-US" dirty="0" err="1" smtClean="0"/>
              <a:t>করে</a:t>
            </a:r>
            <a:r>
              <a:rPr lang="en-US" dirty="0" smtClean="0"/>
              <a:t> </a:t>
            </a:r>
            <a:r>
              <a:rPr lang="en-US" dirty="0" err="1" smtClean="0"/>
              <a:t>বুঝানো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হয়েছে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9387C-94B6-4E3E-9CAF-127221778BD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163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প্রথমে</a:t>
            </a:r>
            <a:r>
              <a:rPr lang="en-US" dirty="0" smtClean="0"/>
              <a:t> </a:t>
            </a:r>
            <a:r>
              <a:rPr lang="en-US" dirty="0" err="1" smtClean="0"/>
              <a:t>ভিডিও</a:t>
            </a:r>
            <a:r>
              <a:rPr lang="en-US" baseline="0" dirty="0" smtClean="0"/>
              <a:t> ও </a:t>
            </a:r>
            <a:r>
              <a:rPr lang="en-US" baseline="0" dirty="0" err="1" smtClean="0"/>
              <a:t>পরে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এনিমেটেড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ব্যবহার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বুঝানো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হয়েছে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9387C-94B6-4E3E-9CAF-127221778B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800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প্রথম</a:t>
            </a:r>
            <a:r>
              <a:rPr lang="en-US" dirty="0" smtClean="0"/>
              <a:t> </a:t>
            </a:r>
            <a:r>
              <a:rPr lang="en-US" dirty="0" err="1" smtClean="0"/>
              <a:t>অডিও</a:t>
            </a:r>
            <a:r>
              <a:rPr lang="en-US" dirty="0" smtClean="0"/>
              <a:t> </a:t>
            </a:r>
            <a:r>
              <a:rPr lang="en-US" dirty="0" err="1" smtClean="0"/>
              <a:t>শব্দ</a:t>
            </a:r>
            <a:r>
              <a:rPr lang="en-US" dirty="0" smtClean="0"/>
              <a:t> </a:t>
            </a:r>
            <a:r>
              <a:rPr lang="en-US" dirty="0" err="1" smtClean="0"/>
              <a:t>বোঝানোর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জন্য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ব্যবহৃত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হয়েছে</a:t>
            </a:r>
            <a:r>
              <a:rPr lang="en-US" baseline="0" dirty="0" smtClean="0"/>
              <a:t>। </a:t>
            </a:r>
            <a:r>
              <a:rPr lang="en-US" baseline="0" dirty="0" err="1" smtClean="0"/>
              <a:t>এবং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দ্বিতীয়টি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অডিও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বোঝানোর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জন্য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ব্যবহার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হয়েছে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9387C-94B6-4E3E-9CAF-127221778BD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638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54CB8-D200-4F7C-B6FF-D784D53A977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6016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pc="0" dirty="0" err="1" smtClean="0">
                <a:latin typeface="NikoshBAN" pitchFamily="2" charset="0"/>
                <a:cs typeface="NikoshBAN" pitchFamily="2" charset="0"/>
              </a:rPr>
              <a:t>মূল্যায়নের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প্রশ্নে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ট্রিগার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।  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অপশনে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ক্লিক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করলে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জানা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যাবে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pc="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881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pc="0" dirty="0" err="1" smtClean="0">
                <a:latin typeface="NikoshBAN" pitchFamily="2" charset="0"/>
                <a:cs typeface="NikoshBAN" pitchFamily="2" charset="0"/>
              </a:rPr>
              <a:t>মূল্যায়নের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প্রশ্নে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ট্রিগার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।  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অপশনে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ক্লিক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করলে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জানা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pc="0" baseline="0" dirty="0" err="1" smtClean="0">
                <a:latin typeface="NikoshBAN" pitchFamily="2" charset="0"/>
                <a:cs typeface="NikoshBAN" pitchFamily="2" charset="0"/>
              </a:rPr>
              <a:t>যাবে</a:t>
            </a:r>
            <a:r>
              <a:rPr lang="en-US" spc="0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pc="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881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ছাত্র</a:t>
            </a:r>
            <a:r>
              <a:rPr lang="en-US" dirty="0" smtClean="0"/>
              <a:t>/</a:t>
            </a:r>
            <a:r>
              <a:rPr lang="en-US" dirty="0" err="1" smtClean="0"/>
              <a:t>ছাত্রীরা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খাতায়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বাড়ির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কাজ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লিখছে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শ্রদ্ধেয়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শিক্ষকমন্ডলী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তা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পর্যবেক্ষণ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করবেন</a:t>
            </a:r>
            <a:r>
              <a:rPr lang="en-US" baseline="0" dirty="0" smtClean="0"/>
              <a:t>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170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54CB8-D200-4F7C-B6FF-D784D53A977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564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044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যে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কোন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সংশ্লিষ্ট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কোন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ছবি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স্বাগত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জানানো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যেতে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</a:t>
            </a:r>
            <a:r>
              <a:rPr lang="en-US" baseline="0" dirty="0" smtClean="0"/>
              <a:t>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9387C-94B6-4E3E-9CAF-127221778BD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70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এই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স্লাইডটি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হাইড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রাখা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যেতে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</a:t>
            </a:r>
            <a:r>
              <a:rPr lang="en-US" baseline="0" dirty="0" smtClean="0"/>
              <a:t>। </a:t>
            </a:r>
            <a:r>
              <a:rPr lang="en-US" baseline="0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ইচ্ছে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করলে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দেখাতেও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পারেন</a:t>
            </a:r>
            <a:r>
              <a:rPr lang="en-US" baseline="0" dirty="0" smtClean="0"/>
              <a:t>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54CB8-D200-4F7C-B6FF-D784D53A97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877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প্রশ্ন-উত্তরের</a:t>
            </a:r>
            <a:r>
              <a:rPr lang="bn-BD" baseline="0" dirty="0" smtClean="0"/>
              <a:t> মাধ্যমে </a:t>
            </a:r>
            <a:r>
              <a:rPr lang="bn-BD" dirty="0" smtClean="0"/>
              <a:t>পাঠ</a:t>
            </a:r>
            <a:r>
              <a:rPr lang="bn-BD" baseline="0" dirty="0" smtClean="0"/>
              <a:t> শিরোনাম শিক্ষার্থীদের দ্বারা </a:t>
            </a:r>
            <a:r>
              <a:rPr lang="en-US" baseline="0" dirty="0" err="1" smtClean="0"/>
              <a:t>ঘোষণা</a:t>
            </a:r>
            <a:r>
              <a:rPr lang="bn-BD" baseline="0" dirty="0" smtClean="0"/>
              <a:t> ক</a:t>
            </a:r>
            <a:r>
              <a:rPr lang="en-US" baseline="0" dirty="0" err="1" smtClean="0"/>
              <a:t>রা</a:t>
            </a:r>
            <a:r>
              <a:rPr lang="bn-BD" baseline="0" dirty="0" smtClean="0"/>
              <a:t> যেতে পারে</a:t>
            </a:r>
            <a:r>
              <a:rPr lang="en-US" baseline="0" dirty="0" smtClean="0"/>
              <a:t>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54CB8-D200-4F7C-B6FF-D784D53A97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417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পাঠের</a:t>
            </a:r>
            <a:r>
              <a:rPr lang="en-US" dirty="0" smtClean="0"/>
              <a:t> </a:t>
            </a:r>
            <a:r>
              <a:rPr lang="en-US" dirty="0" err="1" smtClean="0"/>
              <a:t>শিরোনাম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বোর্ডে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লিখে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দিবেন</a:t>
            </a:r>
            <a:r>
              <a:rPr lang="en-US" baseline="0" dirty="0" smtClean="0"/>
              <a:t>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54CB8-D200-4F7C-B6FF-D784D53A977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05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উপস্থাপনের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সময়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স্লাইডটি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হাইড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রাখতে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পারেন</a:t>
            </a:r>
            <a:r>
              <a:rPr lang="en-US" baseline="0" dirty="0" smtClean="0"/>
              <a:t>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54CB8-D200-4F7C-B6FF-D784D53A97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242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এগুলোকে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আমরা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বলি</a:t>
            </a:r>
            <a:r>
              <a:rPr lang="en-US" baseline="0" dirty="0" smtClean="0"/>
              <a:t>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9387C-94B6-4E3E-9CAF-127221778BD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35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 smtClean="0"/>
              <a:t>কন্টেন্ট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প্রকার</a:t>
            </a:r>
            <a:r>
              <a:rPr lang="en-US" baseline="0" dirty="0" smtClean="0"/>
              <a:t> ও </a:t>
            </a:r>
            <a:r>
              <a:rPr lang="en-US" baseline="0" dirty="0" err="1" smtClean="0"/>
              <a:t>কী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কী</a:t>
            </a:r>
            <a:r>
              <a:rPr lang="en-US" baseline="0" dirty="0" smtClean="0"/>
              <a:t>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9387C-94B6-4E3E-9CAF-127221778BD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60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1200" baseline="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কনটেন্ট</a:t>
            </a:r>
            <a:r>
              <a:rPr lang="en-US" sz="1200" baseline="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হচ্ছে</a:t>
            </a:r>
            <a:r>
              <a:rPr lang="en-US" sz="1200" baseline="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1200" baseline="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sz="1200" baseline="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প্রকাশিত</a:t>
            </a:r>
            <a:r>
              <a:rPr lang="en-US" sz="1200" baseline="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তথ্য</a:t>
            </a:r>
            <a:r>
              <a:rPr lang="en-US" sz="1200" baseline="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1200" baseline="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sz="1200" baseline="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1200" baseline="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শব্দ</a:t>
            </a:r>
            <a:r>
              <a:rPr lang="en-US" sz="1200" baseline="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কিংবা</a:t>
            </a:r>
            <a:r>
              <a:rPr lang="en-US" sz="1200" baseline="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1200" baseline="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ইত্যাদি</a:t>
            </a:r>
            <a:r>
              <a:rPr lang="en-US" sz="1200" baseline="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1200" dirty="0" smtClean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07295-77FC-4F80-82CA-6BC0FBCB4A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59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272454"/>
            <a:ext cx="9326880" cy="1568027"/>
          </a:xfrm>
          <a:prstGeom prst="rect">
            <a:avLst/>
          </a:prstGeom>
        </p:spPr>
        <p:txBody>
          <a:bodyPr lIns="104498" tIns="52249" rIns="104498" bIns="5224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4145280"/>
            <a:ext cx="7680960" cy="1869440"/>
          </a:xfrm>
          <a:prstGeom prst="rect">
            <a:avLst/>
          </a:prstGeom>
        </p:spPr>
        <p:txBody>
          <a:bodyPr lIns="104498" tIns="52249" rIns="104498" bIns="52249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2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4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7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9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34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7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9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8640" y="6780107"/>
            <a:ext cx="2560320" cy="389467"/>
          </a:xfrm>
          <a:prstGeom prst="rect">
            <a:avLst/>
          </a:prstGeom>
        </p:spPr>
        <p:txBody>
          <a:bodyPr lIns="104498" tIns="52249" rIns="104498" bIns="52249"/>
          <a:lstStyle/>
          <a:p>
            <a:fld id="{184D36E1-8E5F-4644-BD2C-D9DC024D1046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49040" y="6780107"/>
            <a:ext cx="3474720" cy="389467"/>
          </a:xfrm>
          <a:prstGeom prst="rect">
            <a:avLst/>
          </a:prstGeom>
        </p:spPr>
        <p:txBody>
          <a:bodyPr lIns="104498" tIns="52249" rIns="104498" bIns="5224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3840" y="6780107"/>
            <a:ext cx="2560320" cy="389467"/>
          </a:xfrm>
          <a:prstGeom prst="rect">
            <a:avLst/>
          </a:prstGeom>
        </p:spPr>
        <p:txBody>
          <a:bodyPr lIns="104498" tIns="52249" rIns="104498" bIns="52249"/>
          <a:lstStyle/>
          <a:p>
            <a:fld id="{195741F2-2B12-443C-AAAA-4535F1E06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74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92947"/>
            <a:ext cx="9875520" cy="1219200"/>
          </a:xfrm>
          <a:prstGeom prst="rect">
            <a:avLst/>
          </a:prstGeom>
        </p:spPr>
        <p:txBody>
          <a:bodyPr lIns="104498" tIns="52249" rIns="104498" bIns="5224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1706880"/>
            <a:ext cx="9875520" cy="4827694"/>
          </a:xfrm>
          <a:prstGeom prst="rect">
            <a:avLst/>
          </a:prstGeom>
        </p:spPr>
        <p:txBody>
          <a:bodyPr vert="eaVert" lIns="104498" tIns="52249" rIns="104498" bIns="5224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8640" y="6780107"/>
            <a:ext cx="2560320" cy="389467"/>
          </a:xfrm>
          <a:prstGeom prst="rect">
            <a:avLst/>
          </a:prstGeom>
        </p:spPr>
        <p:txBody>
          <a:bodyPr lIns="104498" tIns="52249" rIns="104498" bIns="52249"/>
          <a:lstStyle/>
          <a:p>
            <a:fld id="{184D36E1-8E5F-4644-BD2C-D9DC024D1046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49040" y="6780107"/>
            <a:ext cx="3474720" cy="389467"/>
          </a:xfrm>
          <a:prstGeom prst="rect">
            <a:avLst/>
          </a:prstGeom>
        </p:spPr>
        <p:txBody>
          <a:bodyPr lIns="104498" tIns="52249" rIns="104498" bIns="5224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3840" y="6780107"/>
            <a:ext cx="2560320" cy="389467"/>
          </a:xfrm>
          <a:prstGeom prst="rect">
            <a:avLst/>
          </a:prstGeom>
        </p:spPr>
        <p:txBody>
          <a:bodyPr lIns="104498" tIns="52249" rIns="104498" bIns="52249"/>
          <a:lstStyle/>
          <a:p>
            <a:fld id="{195741F2-2B12-443C-AAAA-4535F1E06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22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0" y="292948"/>
            <a:ext cx="2468880" cy="6241627"/>
          </a:xfrm>
          <a:prstGeom prst="rect">
            <a:avLst/>
          </a:prstGeom>
        </p:spPr>
        <p:txBody>
          <a:bodyPr vert="eaVert" lIns="104498" tIns="52249" rIns="104498" bIns="5224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92948"/>
            <a:ext cx="7223760" cy="6241627"/>
          </a:xfrm>
          <a:prstGeom prst="rect">
            <a:avLst/>
          </a:prstGeom>
        </p:spPr>
        <p:txBody>
          <a:bodyPr vert="eaVert" lIns="104498" tIns="52249" rIns="104498" bIns="5224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8640" y="6780107"/>
            <a:ext cx="2560320" cy="389467"/>
          </a:xfrm>
          <a:prstGeom prst="rect">
            <a:avLst/>
          </a:prstGeom>
        </p:spPr>
        <p:txBody>
          <a:bodyPr lIns="104498" tIns="52249" rIns="104498" bIns="52249"/>
          <a:lstStyle/>
          <a:p>
            <a:fld id="{184D36E1-8E5F-4644-BD2C-D9DC024D1046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49040" y="6780107"/>
            <a:ext cx="3474720" cy="389467"/>
          </a:xfrm>
          <a:prstGeom prst="rect">
            <a:avLst/>
          </a:prstGeom>
        </p:spPr>
        <p:txBody>
          <a:bodyPr lIns="104498" tIns="52249" rIns="104498" bIns="5224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3840" y="6780107"/>
            <a:ext cx="2560320" cy="389467"/>
          </a:xfrm>
          <a:prstGeom prst="rect">
            <a:avLst/>
          </a:prstGeom>
        </p:spPr>
        <p:txBody>
          <a:bodyPr lIns="104498" tIns="52249" rIns="104498" bIns="52249"/>
          <a:lstStyle/>
          <a:p>
            <a:fld id="{195741F2-2B12-443C-AAAA-4535F1E06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4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92947"/>
            <a:ext cx="9875520" cy="1219200"/>
          </a:xfrm>
          <a:prstGeom prst="rect">
            <a:avLst/>
          </a:prstGeom>
        </p:spPr>
        <p:txBody>
          <a:bodyPr lIns="104498" tIns="52249" rIns="104498" bIns="5224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706880"/>
            <a:ext cx="9875520" cy="4827694"/>
          </a:xfrm>
          <a:prstGeom prst="rect">
            <a:avLst/>
          </a:prstGeom>
        </p:spPr>
        <p:txBody>
          <a:bodyPr lIns="104498" tIns="52249" rIns="104498" bIns="5224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8640" y="6780107"/>
            <a:ext cx="2560320" cy="389467"/>
          </a:xfrm>
          <a:prstGeom prst="rect">
            <a:avLst/>
          </a:prstGeom>
        </p:spPr>
        <p:txBody>
          <a:bodyPr lIns="104498" tIns="52249" rIns="104498" bIns="52249"/>
          <a:lstStyle/>
          <a:p>
            <a:fld id="{184D36E1-8E5F-4644-BD2C-D9DC024D1046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49040" y="6780107"/>
            <a:ext cx="3474720" cy="389467"/>
          </a:xfrm>
          <a:prstGeom prst="rect">
            <a:avLst/>
          </a:prstGeom>
        </p:spPr>
        <p:txBody>
          <a:bodyPr lIns="104498" tIns="52249" rIns="104498" bIns="5224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3840" y="6780107"/>
            <a:ext cx="2560320" cy="389467"/>
          </a:xfrm>
          <a:prstGeom prst="rect">
            <a:avLst/>
          </a:prstGeom>
        </p:spPr>
        <p:txBody>
          <a:bodyPr lIns="104498" tIns="52249" rIns="104498" bIns="52249"/>
          <a:lstStyle/>
          <a:p>
            <a:fld id="{195741F2-2B12-443C-AAAA-4535F1E06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75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6" y="4700694"/>
            <a:ext cx="9326880" cy="1452880"/>
          </a:xfrm>
          <a:prstGeom prst="rect">
            <a:avLst/>
          </a:prstGeom>
        </p:spPr>
        <p:txBody>
          <a:bodyPr lIns="104498" tIns="52249" rIns="104498" bIns="52249" anchor="t"/>
          <a:lstStyle>
            <a:lvl1pPr algn="l">
              <a:defRPr sz="4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6" y="3100495"/>
            <a:ext cx="9326880" cy="1600199"/>
          </a:xfrm>
          <a:prstGeom prst="rect">
            <a:avLst/>
          </a:prstGeom>
        </p:spPr>
        <p:txBody>
          <a:bodyPr lIns="104498" tIns="52249" rIns="104498" bIns="52249"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248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497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7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99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124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349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99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8640" y="6780107"/>
            <a:ext cx="2560320" cy="389467"/>
          </a:xfrm>
          <a:prstGeom prst="rect">
            <a:avLst/>
          </a:prstGeom>
        </p:spPr>
        <p:txBody>
          <a:bodyPr lIns="104498" tIns="52249" rIns="104498" bIns="52249"/>
          <a:lstStyle/>
          <a:p>
            <a:fld id="{184D36E1-8E5F-4644-BD2C-D9DC024D1046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49040" y="6780107"/>
            <a:ext cx="3474720" cy="389467"/>
          </a:xfrm>
          <a:prstGeom prst="rect">
            <a:avLst/>
          </a:prstGeom>
        </p:spPr>
        <p:txBody>
          <a:bodyPr lIns="104498" tIns="52249" rIns="104498" bIns="5224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3840" y="6780107"/>
            <a:ext cx="2560320" cy="389467"/>
          </a:xfrm>
          <a:prstGeom prst="rect">
            <a:avLst/>
          </a:prstGeom>
        </p:spPr>
        <p:txBody>
          <a:bodyPr lIns="104498" tIns="52249" rIns="104498" bIns="52249"/>
          <a:lstStyle/>
          <a:p>
            <a:fld id="{195741F2-2B12-443C-AAAA-4535F1E06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354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92947"/>
            <a:ext cx="9875520" cy="1219200"/>
          </a:xfrm>
          <a:prstGeom prst="rect">
            <a:avLst/>
          </a:prstGeom>
        </p:spPr>
        <p:txBody>
          <a:bodyPr lIns="104498" tIns="52249" rIns="104498" bIns="5224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706880"/>
            <a:ext cx="4846320" cy="4827694"/>
          </a:xfrm>
          <a:prstGeom prst="rect">
            <a:avLst/>
          </a:prstGeom>
        </p:spPr>
        <p:txBody>
          <a:bodyPr lIns="104498" tIns="52249" rIns="104498" bIns="52249"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706880"/>
            <a:ext cx="4846320" cy="4827694"/>
          </a:xfrm>
          <a:prstGeom prst="rect">
            <a:avLst/>
          </a:prstGeom>
        </p:spPr>
        <p:txBody>
          <a:bodyPr lIns="104498" tIns="52249" rIns="104498" bIns="52249"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8640" y="6780107"/>
            <a:ext cx="2560320" cy="389467"/>
          </a:xfrm>
          <a:prstGeom prst="rect">
            <a:avLst/>
          </a:prstGeom>
        </p:spPr>
        <p:txBody>
          <a:bodyPr lIns="104498" tIns="52249" rIns="104498" bIns="52249"/>
          <a:lstStyle/>
          <a:p>
            <a:fld id="{184D36E1-8E5F-4644-BD2C-D9DC024D1046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749040" y="6780107"/>
            <a:ext cx="3474720" cy="389467"/>
          </a:xfrm>
          <a:prstGeom prst="rect">
            <a:avLst/>
          </a:prstGeom>
        </p:spPr>
        <p:txBody>
          <a:bodyPr lIns="104498" tIns="52249" rIns="104498" bIns="52249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63840" y="6780107"/>
            <a:ext cx="2560320" cy="389467"/>
          </a:xfrm>
          <a:prstGeom prst="rect">
            <a:avLst/>
          </a:prstGeom>
        </p:spPr>
        <p:txBody>
          <a:bodyPr lIns="104498" tIns="52249" rIns="104498" bIns="52249"/>
          <a:lstStyle/>
          <a:p>
            <a:fld id="{195741F2-2B12-443C-AAAA-4535F1E06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247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92947"/>
            <a:ext cx="9875520" cy="1219200"/>
          </a:xfrm>
          <a:prstGeom prst="rect">
            <a:avLst/>
          </a:prstGeom>
        </p:spPr>
        <p:txBody>
          <a:bodyPr lIns="104498" tIns="52249" rIns="104498" bIns="52249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37454"/>
            <a:ext cx="4848226" cy="682413"/>
          </a:xfrm>
          <a:prstGeom prst="rect">
            <a:avLst/>
          </a:prstGeom>
        </p:spPr>
        <p:txBody>
          <a:bodyPr lIns="104498" tIns="52249" rIns="104498" bIns="52249" anchor="b"/>
          <a:lstStyle>
            <a:lvl1pPr marL="0" indent="0">
              <a:buNone/>
              <a:defRPr sz="2700" b="1"/>
            </a:lvl1pPr>
            <a:lvl2pPr marL="522488" indent="0">
              <a:buNone/>
              <a:defRPr sz="2300" b="1"/>
            </a:lvl2pPr>
            <a:lvl3pPr marL="1044976" indent="0">
              <a:buNone/>
              <a:defRPr sz="2100" b="1"/>
            </a:lvl3pPr>
            <a:lvl4pPr marL="1567464" indent="0">
              <a:buNone/>
              <a:defRPr sz="1800" b="1"/>
            </a:lvl4pPr>
            <a:lvl5pPr marL="2089953" indent="0">
              <a:buNone/>
              <a:defRPr sz="1800" b="1"/>
            </a:lvl5pPr>
            <a:lvl6pPr marL="2612441" indent="0">
              <a:buNone/>
              <a:defRPr sz="1800" b="1"/>
            </a:lvl6pPr>
            <a:lvl7pPr marL="3134929" indent="0">
              <a:buNone/>
              <a:defRPr sz="1800" b="1"/>
            </a:lvl7pPr>
            <a:lvl8pPr marL="3657417" indent="0">
              <a:buNone/>
              <a:defRPr sz="1800" b="1"/>
            </a:lvl8pPr>
            <a:lvl9pPr marL="4179905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319867"/>
            <a:ext cx="4848226" cy="4214707"/>
          </a:xfrm>
          <a:prstGeom prst="rect">
            <a:avLst/>
          </a:prstGeom>
        </p:spPr>
        <p:txBody>
          <a:bodyPr lIns="104498" tIns="52249" rIns="104498" bIns="52249"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1" y="1637454"/>
            <a:ext cx="4850130" cy="682413"/>
          </a:xfrm>
          <a:prstGeom prst="rect">
            <a:avLst/>
          </a:prstGeom>
        </p:spPr>
        <p:txBody>
          <a:bodyPr lIns="104498" tIns="52249" rIns="104498" bIns="52249" anchor="b"/>
          <a:lstStyle>
            <a:lvl1pPr marL="0" indent="0">
              <a:buNone/>
              <a:defRPr sz="2700" b="1"/>
            </a:lvl1pPr>
            <a:lvl2pPr marL="522488" indent="0">
              <a:buNone/>
              <a:defRPr sz="2300" b="1"/>
            </a:lvl2pPr>
            <a:lvl3pPr marL="1044976" indent="0">
              <a:buNone/>
              <a:defRPr sz="2100" b="1"/>
            </a:lvl3pPr>
            <a:lvl4pPr marL="1567464" indent="0">
              <a:buNone/>
              <a:defRPr sz="1800" b="1"/>
            </a:lvl4pPr>
            <a:lvl5pPr marL="2089953" indent="0">
              <a:buNone/>
              <a:defRPr sz="1800" b="1"/>
            </a:lvl5pPr>
            <a:lvl6pPr marL="2612441" indent="0">
              <a:buNone/>
              <a:defRPr sz="1800" b="1"/>
            </a:lvl6pPr>
            <a:lvl7pPr marL="3134929" indent="0">
              <a:buNone/>
              <a:defRPr sz="1800" b="1"/>
            </a:lvl7pPr>
            <a:lvl8pPr marL="3657417" indent="0">
              <a:buNone/>
              <a:defRPr sz="1800" b="1"/>
            </a:lvl8pPr>
            <a:lvl9pPr marL="4179905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1" y="2319867"/>
            <a:ext cx="4850130" cy="4214707"/>
          </a:xfrm>
          <a:prstGeom prst="rect">
            <a:avLst/>
          </a:prstGeom>
        </p:spPr>
        <p:txBody>
          <a:bodyPr lIns="104498" tIns="52249" rIns="104498" bIns="52249"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48640" y="6780107"/>
            <a:ext cx="2560320" cy="389467"/>
          </a:xfrm>
          <a:prstGeom prst="rect">
            <a:avLst/>
          </a:prstGeom>
        </p:spPr>
        <p:txBody>
          <a:bodyPr lIns="104498" tIns="52249" rIns="104498" bIns="52249"/>
          <a:lstStyle/>
          <a:p>
            <a:fld id="{184D36E1-8E5F-4644-BD2C-D9DC024D1046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749040" y="6780107"/>
            <a:ext cx="3474720" cy="389467"/>
          </a:xfrm>
          <a:prstGeom prst="rect">
            <a:avLst/>
          </a:prstGeom>
        </p:spPr>
        <p:txBody>
          <a:bodyPr lIns="104498" tIns="52249" rIns="104498" bIns="52249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63840" y="6780107"/>
            <a:ext cx="2560320" cy="389467"/>
          </a:xfrm>
          <a:prstGeom prst="rect">
            <a:avLst/>
          </a:prstGeom>
        </p:spPr>
        <p:txBody>
          <a:bodyPr lIns="104498" tIns="52249" rIns="104498" bIns="52249"/>
          <a:lstStyle/>
          <a:p>
            <a:fld id="{195741F2-2B12-443C-AAAA-4535F1E06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65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92947"/>
            <a:ext cx="9875520" cy="1219200"/>
          </a:xfrm>
          <a:prstGeom prst="rect">
            <a:avLst/>
          </a:prstGeom>
        </p:spPr>
        <p:txBody>
          <a:bodyPr lIns="104498" tIns="52249" rIns="104498" bIns="5224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48640" y="6780107"/>
            <a:ext cx="2560320" cy="389467"/>
          </a:xfrm>
          <a:prstGeom prst="rect">
            <a:avLst/>
          </a:prstGeom>
        </p:spPr>
        <p:txBody>
          <a:bodyPr lIns="104498" tIns="52249" rIns="104498" bIns="52249"/>
          <a:lstStyle/>
          <a:p>
            <a:fld id="{184D36E1-8E5F-4644-BD2C-D9DC024D1046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749040" y="6780107"/>
            <a:ext cx="3474720" cy="389467"/>
          </a:xfrm>
          <a:prstGeom prst="rect">
            <a:avLst/>
          </a:prstGeom>
        </p:spPr>
        <p:txBody>
          <a:bodyPr lIns="104498" tIns="52249" rIns="104498" bIns="52249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63840" y="6780107"/>
            <a:ext cx="2560320" cy="389467"/>
          </a:xfrm>
          <a:prstGeom prst="rect">
            <a:avLst/>
          </a:prstGeom>
        </p:spPr>
        <p:txBody>
          <a:bodyPr lIns="104498" tIns="52249" rIns="104498" bIns="52249"/>
          <a:lstStyle/>
          <a:p>
            <a:fld id="{195741F2-2B12-443C-AAAA-4535F1E06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23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48640" y="6780107"/>
            <a:ext cx="2560320" cy="389467"/>
          </a:xfrm>
          <a:prstGeom prst="rect">
            <a:avLst/>
          </a:prstGeom>
        </p:spPr>
        <p:txBody>
          <a:bodyPr lIns="104498" tIns="52249" rIns="104498" bIns="52249"/>
          <a:lstStyle/>
          <a:p>
            <a:fld id="{184D36E1-8E5F-4644-BD2C-D9DC024D1046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49040" y="6780107"/>
            <a:ext cx="3474720" cy="389467"/>
          </a:xfrm>
          <a:prstGeom prst="rect">
            <a:avLst/>
          </a:prstGeom>
        </p:spPr>
        <p:txBody>
          <a:bodyPr lIns="104498" tIns="52249" rIns="104498" bIns="5224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63840" y="6780107"/>
            <a:ext cx="2560320" cy="389467"/>
          </a:xfrm>
          <a:prstGeom prst="rect">
            <a:avLst/>
          </a:prstGeom>
        </p:spPr>
        <p:txBody>
          <a:bodyPr lIns="104498" tIns="52249" rIns="104498" bIns="52249"/>
          <a:lstStyle/>
          <a:p>
            <a:fld id="{195741F2-2B12-443C-AAAA-4535F1E06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24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91253"/>
            <a:ext cx="3609976" cy="1239520"/>
          </a:xfrm>
          <a:prstGeom prst="rect">
            <a:avLst/>
          </a:prstGeom>
        </p:spPr>
        <p:txBody>
          <a:bodyPr lIns="104498" tIns="52249" rIns="104498" bIns="52249"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0" y="291254"/>
            <a:ext cx="6134100" cy="6243321"/>
          </a:xfrm>
          <a:prstGeom prst="rect">
            <a:avLst/>
          </a:prstGeom>
        </p:spPr>
        <p:txBody>
          <a:bodyPr lIns="104498" tIns="52249" rIns="104498" bIns="52249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" y="1530774"/>
            <a:ext cx="3609976" cy="5003801"/>
          </a:xfrm>
          <a:prstGeom prst="rect">
            <a:avLst/>
          </a:prstGeom>
        </p:spPr>
        <p:txBody>
          <a:bodyPr lIns="104498" tIns="52249" rIns="104498" bIns="52249"/>
          <a:lstStyle>
            <a:lvl1pPr marL="0" indent="0">
              <a:buNone/>
              <a:defRPr sz="1600"/>
            </a:lvl1pPr>
            <a:lvl2pPr marL="522488" indent="0">
              <a:buNone/>
              <a:defRPr sz="1400"/>
            </a:lvl2pPr>
            <a:lvl3pPr marL="1044976" indent="0">
              <a:buNone/>
              <a:defRPr sz="1100"/>
            </a:lvl3pPr>
            <a:lvl4pPr marL="1567464" indent="0">
              <a:buNone/>
              <a:defRPr sz="1000"/>
            </a:lvl4pPr>
            <a:lvl5pPr marL="2089953" indent="0">
              <a:buNone/>
              <a:defRPr sz="1000"/>
            </a:lvl5pPr>
            <a:lvl6pPr marL="2612441" indent="0">
              <a:buNone/>
              <a:defRPr sz="1000"/>
            </a:lvl6pPr>
            <a:lvl7pPr marL="3134929" indent="0">
              <a:buNone/>
              <a:defRPr sz="1000"/>
            </a:lvl7pPr>
            <a:lvl8pPr marL="3657417" indent="0">
              <a:buNone/>
              <a:defRPr sz="1000"/>
            </a:lvl8pPr>
            <a:lvl9pPr marL="417990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8640" y="6780107"/>
            <a:ext cx="2560320" cy="389467"/>
          </a:xfrm>
          <a:prstGeom prst="rect">
            <a:avLst/>
          </a:prstGeom>
        </p:spPr>
        <p:txBody>
          <a:bodyPr lIns="104498" tIns="52249" rIns="104498" bIns="52249"/>
          <a:lstStyle/>
          <a:p>
            <a:fld id="{184D36E1-8E5F-4644-BD2C-D9DC024D1046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749040" y="6780107"/>
            <a:ext cx="3474720" cy="389467"/>
          </a:xfrm>
          <a:prstGeom prst="rect">
            <a:avLst/>
          </a:prstGeom>
        </p:spPr>
        <p:txBody>
          <a:bodyPr lIns="104498" tIns="52249" rIns="104498" bIns="52249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63840" y="6780107"/>
            <a:ext cx="2560320" cy="389467"/>
          </a:xfrm>
          <a:prstGeom prst="rect">
            <a:avLst/>
          </a:prstGeom>
        </p:spPr>
        <p:txBody>
          <a:bodyPr lIns="104498" tIns="52249" rIns="104498" bIns="52249"/>
          <a:lstStyle/>
          <a:p>
            <a:fld id="{195741F2-2B12-443C-AAAA-4535F1E06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26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5120640"/>
            <a:ext cx="6583680" cy="604521"/>
          </a:xfrm>
          <a:prstGeom prst="rect">
            <a:avLst/>
          </a:prstGeom>
        </p:spPr>
        <p:txBody>
          <a:bodyPr lIns="104498" tIns="52249" rIns="104498" bIns="52249"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653627"/>
            <a:ext cx="6583680" cy="4389120"/>
          </a:xfrm>
          <a:prstGeom prst="rect">
            <a:avLst/>
          </a:prstGeom>
        </p:spPr>
        <p:txBody>
          <a:bodyPr lIns="104498" tIns="52249" rIns="104498" bIns="52249"/>
          <a:lstStyle>
            <a:lvl1pPr marL="0" indent="0">
              <a:buNone/>
              <a:defRPr sz="3700"/>
            </a:lvl1pPr>
            <a:lvl2pPr marL="522488" indent="0">
              <a:buNone/>
              <a:defRPr sz="3200"/>
            </a:lvl2pPr>
            <a:lvl3pPr marL="1044976" indent="0">
              <a:buNone/>
              <a:defRPr sz="2700"/>
            </a:lvl3pPr>
            <a:lvl4pPr marL="1567464" indent="0">
              <a:buNone/>
              <a:defRPr sz="2300"/>
            </a:lvl4pPr>
            <a:lvl5pPr marL="2089953" indent="0">
              <a:buNone/>
              <a:defRPr sz="2300"/>
            </a:lvl5pPr>
            <a:lvl6pPr marL="2612441" indent="0">
              <a:buNone/>
              <a:defRPr sz="2300"/>
            </a:lvl6pPr>
            <a:lvl7pPr marL="3134929" indent="0">
              <a:buNone/>
              <a:defRPr sz="2300"/>
            </a:lvl7pPr>
            <a:lvl8pPr marL="3657417" indent="0">
              <a:buNone/>
              <a:defRPr sz="2300"/>
            </a:lvl8pPr>
            <a:lvl9pPr marL="4179905" indent="0">
              <a:buNone/>
              <a:defRPr sz="2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725161"/>
            <a:ext cx="6583680" cy="858519"/>
          </a:xfrm>
          <a:prstGeom prst="rect">
            <a:avLst/>
          </a:prstGeom>
        </p:spPr>
        <p:txBody>
          <a:bodyPr lIns="104498" tIns="52249" rIns="104498" bIns="52249"/>
          <a:lstStyle>
            <a:lvl1pPr marL="0" indent="0">
              <a:buNone/>
              <a:defRPr sz="1600"/>
            </a:lvl1pPr>
            <a:lvl2pPr marL="522488" indent="0">
              <a:buNone/>
              <a:defRPr sz="1400"/>
            </a:lvl2pPr>
            <a:lvl3pPr marL="1044976" indent="0">
              <a:buNone/>
              <a:defRPr sz="1100"/>
            </a:lvl3pPr>
            <a:lvl4pPr marL="1567464" indent="0">
              <a:buNone/>
              <a:defRPr sz="1000"/>
            </a:lvl4pPr>
            <a:lvl5pPr marL="2089953" indent="0">
              <a:buNone/>
              <a:defRPr sz="1000"/>
            </a:lvl5pPr>
            <a:lvl6pPr marL="2612441" indent="0">
              <a:buNone/>
              <a:defRPr sz="1000"/>
            </a:lvl6pPr>
            <a:lvl7pPr marL="3134929" indent="0">
              <a:buNone/>
              <a:defRPr sz="1000"/>
            </a:lvl7pPr>
            <a:lvl8pPr marL="3657417" indent="0">
              <a:buNone/>
              <a:defRPr sz="1000"/>
            </a:lvl8pPr>
            <a:lvl9pPr marL="417990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8640" y="6780107"/>
            <a:ext cx="2560320" cy="389467"/>
          </a:xfrm>
          <a:prstGeom prst="rect">
            <a:avLst/>
          </a:prstGeom>
        </p:spPr>
        <p:txBody>
          <a:bodyPr lIns="104498" tIns="52249" rIns="104498" bIns="52249"/>
          <a:lstStyle/>
          <a:p>
            <a:fld id="{184D36E1-8E5F-4644-BD2C-D9DC024D1046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749040" y="6780107"/>
            <a:ext cx="3474720" cy="389467"/>
          </a:xfrm>
          <a:prstGeom prst="rect">
            <a:avLst/>
          </a:prstGeom>
        </p:spPr>
        <p:txBody>
          <a:bodyPr lIns="104498" tIns="52249" rIns="104498" bIns="52249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63840" y="6780107"/>
            <a:ext cx="2560320" cy="389467"/>
          </a:xfrm>
          <a:prstGeom prst="rect">
            <a:avLst/>
          </a:prstGeom>
        </p:spPr>
        <p:txBody>
          <a:bodyPr lIns="104498" tIns="52249" rIns="104498" bIns="52249"/>
          <a:lstStyle/>
          <a:p>
            <a:fld id="{195741F2-2B12-443C-AAAA-4535F1E06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03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7" t="3518" r="3332" b="3704"/>
          <a:stretch/>
        </p:blipFill>
        <p:spPr>
          <a:xfrm>
            <a:off x="60960" y="81280"/>
            <a:ext cx="10835640" cy="715264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sp>
        <p:nvSpPr>
          <p:cNvPr id="8" name="Rectangle 7"/>
          <p:cNvSpPr/>
          <p:nvPr userDrawn="1"/>
        </p:nvSpPr>
        <p:spPr>
          <a:xfrm>
            <a:off x="121920" y="121920"/>
            <a:ext cx="10713720" cy="7071360"/>
          </a:xfrm>
          <a:prstGeom prst="rect">
            <a:avLst/>
          </a:pr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98" tIns="52249" rIns="104498" bIns="52249" spcCol="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920240" y="1544320"/>
            <a:ext cx="5577840" cy="31699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98" tIns="52249" rIns="104498" bIns="52249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9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497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866" indent="-391866" algn="l" defTabSz="1044976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9043" indent="-326555" algn="l" defTabSz="1044976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indent="-261244" algn="l" defTabSz="104497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indent="-261244" algn="l" defTabSz="104497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51197" indent="-261244" algn="l" defTabSz="104497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73685" indent="-261244" algn="l" defTabSz="104497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96173" indent="-261244" algn="l" defTabSz="104497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8661" indent="-261244" algn="l" defTabSz="104497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41149" indent="-261244" algn="l" defTabSz="104497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49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2488" algn="l" defTabSz="10449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4976" algn="l" defTabSz="10449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7464" algn="l" defTabSz="10449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9953" algn="l" defTabSz="10449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12441" algn="l" defTabSz="10449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34929" algn="l" defTabSz="10449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7417" algn="l" defTabSz="10449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9905" algn="l" defTabSz="10449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gif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julfikerali11@mail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openxmlformats.org/officeDocument/2006/relationships/image" Target="../media/image17.gif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40735" y="2171866"/>
            <a:ext cx="9372600" cy="4422903"/>
          </a:xfrm>
          <a:prstGeom prst="roundRect">
            <a:avLst>
              <a:gd name="adj" fmla="val 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5" tIns="45718" rIns="91435" bIns="45718" rtlCol="0" anchor="ctr"/>
          <a:lstStyle/>
          <a:p>
            <a:pPr algn="ctr"/>
            <a:endParaRPr lang="bn-BD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স্লাইডটি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হাইড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রাখা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হয়েছে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পাঠটি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শ্রে</a:t>
            </a:r>
            <a:r>
              <a:rPr lang="bn-BD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ণি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কক্ষে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উপস্থাপনের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সময়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প্রয়োজনীয়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নির্দেশনা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প্রতিটি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স্লাইডের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নিচে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অর্থা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ৎ slide</a:t>
            </a:r>
            <a:r>
              <a:rPr lang="bn-BD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note এ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সংযোজন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হয়েছে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আশা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করি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সম্মানিত</a:t>
            </a:r>
            <a:r>
              <a:rPr lang="bn-BD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শিক্ষকগণ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পাঠটি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উপস্থাপনের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পূর্বে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উল্লেখিত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note</a:t>
            </a:r>
            <a:r>
              <a:rPr lang="bn-BD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দেখে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নিবেন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BD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এছাড়াও শিক্ষক</a:t>
            </a:r>
            <a:r>
              <a:rPr lang="en-US" sz="40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গণ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প্রয়োজনবোধে তার নিজস্ব কৌশল প্রয়োগ করতে পারবে</a:t>
            </a:r>
            <a:r>
              <a:rPr lang="en-US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</a:t>
            </a:r>
            <a:r>
              <a:rPr lang="bn-BD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en-US" sz="4000" dirty="0"/>
          </a:p>
        </p:txBody>
      </p:sp>
      <p:sp>
        <p:nvSpPr>
          <p:cNvPr id="4" name="Down Arrow Callout 3"/>
          <p:cNvSpPr/>
          <p:nvPr/>
        </p:nvSpPr>
        <p:spPr>
          <a:xfrm>
            <a:off x="1121750" y="685801"/>
            <a:ext cx="8686799" cy="1414456"/>
          </a:xfrm>
          <a:prstGeom prst="down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35" tIns="45718" rIns="91435" bIns="45718">
            <a:spAutoFit/>
          </a:bodyPr>
          <a:lstStyle/>
          <a:p>
            <a:pPr algn="ctr"/>
            <a:r>
              <a:rPr lang="en-US" sz="5400" b="1" dirty="0" err="1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b="1" dirty="0" err="1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স্লাইডটি</a:t>
            </a:r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b="1" dirty="0" err="1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সন্মানিত</a:t>
            </a:r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b="1" dirty="0" err="1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শিক্ষকবৃন্দের</a:t>
            </a:r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b="1" dirty="0" err="1">
                <a:ln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জন্য</a:t>
            </a:r>
            <a:endParaRPr lang="en-US" sz="2900" b="1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68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9000" y="304800"/>
            <a:ext cx="4038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টেক্সট</a:t>
            </a:r>
            <a:r>
              <a:rPr lang="en-US" sz="3600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3600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লিখিত</a:t>
            </a:r>
            <a:r>
              <a:rPr lang="en-US" sz="3600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কনটেন্ট</a:t>
            </a:r>
            <a:endParaRPr lang="en-US" sz="3600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630" y="5943600"/>
            <a:ext cx="105918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সব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ধরনের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লিখিত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তথ্য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যেমন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-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নিবন্ধ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ব্লগ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পোস্ট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পণ্য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সেবার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তালিকা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বর্ণনা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পণ্যের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মূল্যায়ন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, ই-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বুক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সংবাদপত্র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শ্বেতপত্র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ইত্যাদি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32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802" y="3124200"/>
            <a:ext cx="3445550" cy="2584938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56"/>
          <a:stretch/>
        </p:blipFill>
        <p:spPr>
          <a:xfrm>
            <a:off x="6687802" y="990600"/>
            <a:ext cx="3445550" cy="206999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82" y="3630139"/>
            <a:ext cx="2493818" cy="2084861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83" y="1066800"/>
            <a:ext cx="2493818" cy="235406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838" y="1295400"/>
            <a:ext cx="2957137" cy="4208273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3987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53751" y="185446"/>
            <a:ext cx="1946622" cy="8393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</a:t>
            </a:r>
            <a:endParaRPr lang="en-US" sz="5400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" t="4622" r="4900" b="9988"/>
          <a:stretch/>
        </p:blipFill>
        <p:spPr>
          <a:xfrm>
            <a:off x="5643506" y="1083039"/>
            <a:ext cx="3957694" cy="28471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51" y="4021145"/>
            <a:ext cx="3968649" cy="30086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" r="7455"/>
          <a:stretch/>
        </p:blipFill>
        <p:spPr>
          <a:xfrm>
            <a:off x="1136751" y="1066800"/>
            <a:ext cx="3968649" cy="28362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643506" y="4024170"/>
            <a:ext cx="3957695" cy="30162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800" dirty="0" err="1" smtClean="0"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সব</a:t>
            </a:r>
            <a:r>
              <a:rPr lang="en-US" sz="3800" dirty="0" smtClean="0"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3800" dirty="0" err="1" smtClean="0"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ধরনে</a:t>
            </a:r>
            <a:r>
              <a:rPr lang="en-US" sz="3800" dirty="0" smtClean="0"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3800" dirty="0" err="1" smtClean="0"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sz="3800" dirty="0" smtClean="0"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3800" dirty="0" err="1" smtClean="0"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যেমন</a:t>
            </a:r>
            <a:r>
              <a:rPr lang="en-US" sz="3800" dirty="0" smtClean="0"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- </a:t>
            </a:r>
            <a:r>
              <a:rPr lang="en-US" sz="3800" dirty="0" err="1" smtClean="0"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ফটো</a:t>
            </a:r>
            <a:r>
              <a:rPr lang="en-US" sz="3800" dirty="0" smtClean="0"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, </a:t>
            </a:r>
            <a:r>
              <a:rPr lang="en-US" sz="3800" dirty="0" err="1" smtClean="0"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হাতে</a:t>
            </a:r>
            <a:r>
              <a:rPr lang="en-US" sz="3800" dirty="0" smtClean="0"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3800" dirty="0" err="1" smtClean="0"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আঁকা</a:t>
            </a:r>
            <a:r>
              <a:rPr lang="en-US" sz="3800" dirty="0" smtClean="0"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3800" dirty="0" err="1" smtClean="0"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sz="3800" dirty="0" smtClean="0"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, </a:t>
            </a:r>
            <a:r>
              <a:rPr lang="en-US" sz="3800" dirty="0" err="1" smtClean="0"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অঙ্কনকরণ</a:t>
            </a:r>
            <a:r>
              <a:rPr lang="en-US" sz="3800" dirty="0" smtClean="0"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, </a:t>
            </a:r>
            <a:r>
              <a:rPr lang="en-US" sz="3800" dirty="0" err="1" smtClean="0"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কার্টুন</a:t>
            </a:r>
            <a:r>
              <a:rPr lang="en-US" sz="3800" dirty="0" smtClean="0"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, </a:t>
            </a:r>
            <a:r>
              <a:rPr lang="en-US" sz="3800" dirty="0" err="1" smtClean="0"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ইনফো</a:t>
            </a:r>
            <a:r>
              <a:rPr lang="en-US" sz="3800" dirty="0" smtClean="0"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3800" dirty="0" err="1" smtClean="0"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গ্রাফিক্স</a:t>
            </a:r>
            <a:r>
              <a:rPr lang="en-US" sz="3800" dirty="0" smtClean="0"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, </a:t>
            </a:r>
            <a:r>
              <a:rPr lang="en-US" sz="3800" dirty="0" err="1" smtClean="0"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এনিমেটেড</a:t>
            </a:r>
            <a:r>
              <a:rPr lang="en-US" sz="3800" dirty="0" smtClean="0"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3800" dirty="0" err="1" smtClean="0"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sz="3800" dirty="0" smtClean="0"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3800" dirty="0" err="1" smtClean="0"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ইত্যাদি</a:t>
            </a:r>
            <a:r>
              <a:rPr lang="en-US" sz="3800" dirty="0" smtClean="0"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।</a:t>
            </a:r>
            <a:endParaRPr lang="en-US" sz="3800" dirty="0">
              <a:solidFill>
                <a:sysClr val="windowText" lastClr="000000"/>
              </a:solidFill>
              <a:effectLst/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27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33479" y="304800"/>
            <a:ext cx="300061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3600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600" dirty="0" err="1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এনিমেশন</a:t>
            </a:r>
            <a:endParaRPr lang="en-US" sz="3600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6195536"/>
            <a:ext cx="9982200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 smtClean="0">
                <a:effectLst/>
                <a:latin typeface="NikoshBAN" pitchFamily="2" charset="0"/>
                <a:cs typeface="NikoshBAN" pitchFamily="2" charset="0"/>
              </a:rPr>
              <a:t>মোবাইল</a:t>
            </a:r>
            <a:r>
              <a:rPr lang="en-US" sz="4200" b="1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200" b="1" dirty="0" err="1" smtClean="0">
                <a:effectLst/>
                <a:latin typeface="NikoshBAN" pitchFamily="2" charset="0"/>
                <a:cs typeface="NikoshBAN" pitchFamily="2" charset="0"/>
              </a:rPr>
              <a:t>ফোন</a:t>
            </a:r>
            <a:r>
              <a:rPr lang="en-US" sz="4200" b="1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200" b="1" dirty="0" err="1" smtClean="0">
                <a:effectLst/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4200" b="1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200" b="1" dirty="0" err="1" smtClean="0">
                <a:effectLst/>
                <a:latin typeface="NikoshBAN" pitchFamily="2" charset="0"/>
                <a:cs typeface="NikoshBAN" pitchFamily="2" charset="0"/>
              </a:rPr>
              <a:t>ক্যামেরায়</a:t>
            </a:r>
            <a:r>
              <a:rPr lang="en-US" sz="4200" b="1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200" b="1" dirty="0" err="1" smtClean="0">
                <a:effectLst/>
                <a:latin typeface="NikoshBAN" pitchFamily="2" charset="0"/>
                <a:cs typeface="NikoshBAN" pitchFamily="2" charset="0"/>
              </a:rPr>
              <a:t>ধারণকৃত</a:t>
            </a:r>
            <a:r>
              <a:rPr lang="en-US" sz="4200" b="1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200" b="1" dirty="0" err="1" smtClean="0">
                <a:effectLst/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4200" b="1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200" b="1" dirty="0" err="1" smtClean="0">
                <a:effectLst/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4200" b="1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200" b="1" dirty="0" err="1" smtClean="0">
                <a:effectLst/>
                <a:latin typeface="NikoshBAN" pitchFamily="2" charset="0"/>
                <a:cs typeface="NikoshBAN" pitchFamily="2" charset="0"/>
              </a:rPr>
              <a:t>অন্তর্ভূক্ত</a:t>
            </a:r>
            <a:r>
              <a:rPr lang="en-US" sz="4200" b="1" dirty="0" smtClean="0">
                <a:effectLst/>
                <a:latin typeface="NikoshBAN" pitchFamily="2" charset="0"/>
                <a:cs typeface="NikoshBAN" pitchFamily="2" charset="0"/>
              </a:rPr>
              <a:t>।</a:t>
            </a:r>
            <a:endParaRPr lang="en-US" sz="4200" b="1" dirty="0">
              <a:effectLst/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6" name="Object 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032604"/>
              </p:ext>
            </p:extLst>
          </p:nvPr>
        </p:nvGraphicFramePr>
        <p:xfrm>
          <a:off x="4210698" y="2362200"/>
          <a:ext cx="2475204" cy="2088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10698" y="2362200"/>
                        <a:ext cx="2475204" cy="2088455"/>
                      </a:xfrm>
                      <a:prstGeom prst="rect">
                        <a:avLst/>
                      </a:prstGeom>
                      <a:ln>
                        <a:solidFill>
                          <a:schemeClr val="accent6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25" y="1295400"/>
            <a:ext cx="867758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1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44680" y="914400"/>
            <a:ext cx="3810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শব্দ</a:t>
            </a:r>
            <a:r>
              <a:rPr lang="en-US" sz="5400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5400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অডিও</a:t>
            </a:r>
            <a:endParaRPr lang="en-US" sz="5400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5845314"/>
            <a:ext cx="10287000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 smtClean="0">
                <a:effectLst/>
                <a:latin typeface="NikoshBAN" pitchFamily="2" charset="0"/>
                <a:cs typeface="NikoshBAN" pitchFamily="2" charset="0"/>
              </a:rPr>
              <a:t>শব্দ</a:t>
            </a:r>
            <a:r>
              <a:rPr lang="en-US" sz="4200" b="1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200" b="1" dirty="0" err="1" smtClean="0">
                <a:effectLst/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4200" b="1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200" b="1" dirty="0" err="1" smtClean="0">
                <a:effectLst/>
                <a:latin typeface="NikoshBAN" pitchFamily="2" charset="0"/>
                <a:cs typeface="NikoshBAN" pitchFamily="2" charset="0"/>
              </a:rPr>
              <a:t>অডিও</a:t>
            </a:r>
            <a:r>
              <a:rPr lang="en-US" sz="4200" b="1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200" b="1" dirty="0" err="1" smtClean="0">
                <a:effectLst/>
                <a:latin typeface="NikoshBAN" pitchFamily="2" charset="0"/>
                <a:cs typeface="NikoshBAN" pitchFamily="2" charset="0"/>
              </a:rPr>
              <a:t>আকারের</a:t>
            </a:r>
            <a:r>
              <a:rPr lang="en-US" sz="4200" b="1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200" b="1" dirty="0" err="1" smtClean="0">
                <a:effectLst/>
                <a:latin typeface="NikoshBAN" pitchFamily="2" charset="0"/>
                <a:cs typeface="NikoshBAN" pitchFamily="2" charset="0"/>
              </a:rPr>
              <a:t>সকল</a:t>
            </a:r>
            <a:r>
              <a:rPr lang="en-US" sz="4200" b="1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200" b="1" dirty="0" err="1" smtClean="0">
                <a:effectLst/>
                <a:latin typeface="NikoshBAN" pitchFamily="2" charset="0"/>
                <a:cs typeface="NikoshBAN" pitchFamily="2" charset="0"/>
              </a:rPr>
              <a:t>কনটেন্ট</a:t>
            </a:r>
            <a:r>
              <a:rPr lang="en-US" sz="4200" b="1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200" b="1" dirty="0" smtClean="0">
                <a:effectLst/>
                <a:latin typeface="NikoshBAN" pitchFamily="2" charset="0"/>
                <a:cs typeface="NikoshBAN" pitchFamily="2" charset="0"/>
              </a:rPr>
              <a:t>এ</a:t>
            </a:r>
            <a:r>
              <a:rPr lang="bn-BD" sz="4200" b="1" dirty="0" smtClean="0">
                <a:effectLst/>
                <a:latin typeface="NikoshBAN" pitchFamily="2" charset="0"/>
                <a:cs typeface="NikoshBAN" pitchFamily="2" charset="0"/>
              </a:rPr>
              <a:t>র</a:t>
            </a:r>
            <a:r>
              <a:rPr lang="en-US" sz="4200" b="1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200" b="1" dirty="0" err="1" smtClean="0">
                <a:effectLst/>
                <a:latin typeface="NikoshBAN" pitchFamily="2" charset="0"/>
                <a:cs typeface="NikoshBAN" pitchFamily="2" charset="0"/>
              </a:rPr>
              <a:t>অন্তর্ভূক্ত</a:t>
            </a:r>
            <a:r>
              <a:rPr lang="en-US" sz="4200" b="1" dirty="0" smtClean="0">
                <a:effectLst/>
                <a:latin typeface="NikoshBAN" pitchFamily="2" charset="0"/>
                <a:cs typeface="NikoshBAN" pitchFamily="2" charset="0"/>
              </a:rPr>
              <a:t>।</a:t>
            </a:r>
            <a:endParaRPr lang="en-US" sz="4200" b="1" dirty="0">
              <a:effectLst/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vlc-record-2015-08-16-07h45m13s-Track-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57400" y="2133600"/>
            <a:ext cx="2514600" cy="2514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</p:pic>
      <p:pic>
        <p:nvPicPr>
          <p:cNvPr id="7" name="vlc-record-2015-08-16-07h45m47s-Track-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67400" y="2133600"/>
            <a:ext cx="2514600" cy="251210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036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7" name="applause.wav"/>
          </p:stSnd>
        </p:sndAc>
      </p:transition>
    </mc:Choice>
    <mc:Fallback xmlns="">
      <p:transition spd="slow">
        <p:sndAc>
          <p:stSnd>
            <p:snd r:embed="rId9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9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ular Callout 3"/>
          <p:cNvSpPr/>
          <p:nvPr/>
        </p:nvSpPr>
        <p:spPr>
          <a:xfrm>
            <a:off x="3581400" y="817716"/>
            <a:ext cx="3657600" cy="886309"/>
          </a:xfrm>
          <a:prstGeom prst="wedgeRectCallout">
            <a:avLst>
              <a:gd name="adj1" fmla="val -16126"/>
              <a:gd name="adj2" fmla="val 48675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5" tIns="45718" rIns="91435" bIns="45718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দলগত</a:t>
            </a:r>
            <a:r>
              <a:rPr lang="en-US" sz="72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72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2530" y="2438400"/>
            <a:ext cx="10820400" cy="0"/>
          </a:xfrm>
          <a:prstGeom prst="line">
            <a:avLst/>
          </a:prstGeom>
          <a:ln w="127000" cap="rnd" cmpd="dbl">
            <a:solidFill>
              <a:schemeClr val="accent1">
                <a:shade val="95000"/>
                <a:satMod val="105000"/>
                <a:alpha val="85000"/>
              </a:schemeClr>
            </a:solidFill>
            <a:prstDash val="solid"/>
            <a:round/>
          </a:ln>
          <a:effectLst>
            <a:glow rad="190500">
              <a:schemeClr val="accent1">
                <a:alpha val="27000"/>
              </a:schemeClr>
            </a:glow>
            <a:outerShdw blurRad="50800" dist="50800" dir="18900000" algn="bl" rotWithShape="0">
              <a:prstClr val="black">
                <a:alpha val="40000"/>
              </a:prstClr>
            </a:outerShdw>
            <a:reflection blurRad="76200" stA="71000" endPos="6500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hevron 7"/>
          <p:cNvSpPr/>
          <p:nvPr/>
        </p:nvSpPr>
        <p:spPr>
          <a:xfrm>
            <a:off x="10030169" y="226422"/>
            <a:ext cx="669466" cy="2113280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9480433" y="214813"/>
            <a:ext cx="669466" cy="2113280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 flipH="1">
            <a:off x="244109" y="214813"/>
            <a:ext cx="593272" cy="2132145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hevron 10"/>
          <p:cNvSpPr/>
          <p:nvPr/>
        </p:nvSpPr>
        <p:spPr>
          <a:xfrm flipH="1">
            <a:off x="712193" y="214813"/>
            <a:ext cx="593272" cy="2113280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97692"/>
            <a:ext cx="2286000" cy="20304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7" y="278680"/>
            <a:ext cx="2286000" cy="203040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44109" y="3553365"/>
            <a:ext cx="10367047" cy="1754322"/>
          </a:xfrm>
          <a:prstGeom prst="rect">
            <a:avLst/>
          </a:prstGeom>
        </p:spPr>
        <p:txBody>
          <a:bodyPr wrap="square" lIns="91435" tIns="45718" rIns="91435" bIns="4571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54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54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কন</a:t>
            </a:r>
            <a:r>
              <a:rPr lang="en-US" sz="5400" b="1" spc="50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টে</a:t>
            </a:r>
            <a:r>
              <a:rPr lang="bn-BD" sz="54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ন্ট </a:t>
            </a:r>
            <a:r>
              <a:rPr lang="bn-BD" sz="54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ও সাধারণ </a:t>
            </a:r>
            <a:r>
              <a:rPr lang="bn-BD" sz="54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কন</a:t>
            </a:r>
            <a:r>
              <a:rPr lang="en-US" sz="5400" b="1" spc="50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টে</a:t>
            </a:r>
            <a:r>
              <a:rPr lang="bn-BD" sz="54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ন্ট </a:t>
            </a:r>
            <a:r>
              <a:rPr lang="bn-BD" sz="54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এর মধ্যে </a:t>
            </a:r>
          </a:p>
          <a:p>
            <a:pPr algn="ctr"/>
            <a:r>
              <a:rPr lang="bn-BD" sz="54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পার্থক্য</a:t>
            </a:r>
            <a:r>
              <a:rPr lang="en-US" sz="54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spc="50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লেখ</a:t>
            </a:r>
            <a:r>
              <a:rPr lang="en-US" sz="54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bn-BD" sz="5400" b="1" spc="50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6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29698" y="3591584"/>
            <a:ext cx="3581399" cy="58477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(গ)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এনালগ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কনটেন্ট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29696" y="1686580"/>
            <a:ext cx="7696200" cy="98488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pPr algn="just"/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১।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কোনো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তথ্য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যদি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উপাত্ত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আকারে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প্রকাশিত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তখন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তাকে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বলে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2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29699" y="2829584"/>
            <a:ext cx="3581398" cy="58477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(ক)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ই-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মেইল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>
            <a:hlinkClick r:id="" action="ppaction://noaction">
              <a:snd r:embed="rId3" name="applause.wav"/>
            </a:hlinkClick>
          </p:cNvPr>
          <p:cNvSpPr txBox="1"/>
          <p:nvPr/>
        </p:nvSpPr>
        <p:spPr>
          <a:xfrm>
            <a:off x="5744495" y="3591584"/>
            <a:ext cx="3581401" cy="58477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(ঘ)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কনটেন্ট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27006" y="2829584"/>
            <a:ext cx="3581400" cy="58477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(খ)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এনিমেশন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Cross 18"/>
          <p:cNvSpPr/>
          <p:nvPr/>
        </p:nvSpPr>
        <p:spPr>
          <a:xfrm>
            <a:off x="2352468" y="288759"/>
            <a:ext cx="2941426" cy="542222"/>
          </a:xfrm>
          <a:prstGeom prst="plus">
            <a:avLst>
              <a:gd name="adj" fmla="val 0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en-US" sz="5400" b="1" spc="-150" dirty="0" err="1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5400" b="1" spc="-150" dirty="0">
              <a:ln>
                <a:solidFill>
                  <a:srgbClr val="C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92530" y="1295401"/>
            <a:ext cx="10820400" cy="0"/>
          </a:xfrm>
          <a:prstGeom prst="line">
            <a:avLst/>
          </a:prstGeom>
          <a:ln w="127000" cap="rnd" cmpd="dbl">
            <a:solidFill>
              <a:schemeClr val="accent1">
                <a:shade val="95000"/>
                <a:satMod val="105000"/>
                <a:alpha val="85000"/>
              </a:schemeClr>
            </a:solidFill>
            <a:prstDash val="solid"/>
            <a:round/>
          </a:ln>
          <a:effectLst>
            <a:glow rad="190500">
              <a:schemeClr val="accent1">
                <a:alpha val="27000"/>
              </a:schemeClr>
            </a:glow>
            <a:outerShdw blurRad="50800" dist="50800" dir="18900000" algn="bl" rotWithShape="0">
              <a:prstClr val="black">
                <a:alpha val="40000"/>
              </a:prstClr>
            </a:outerShdw>
            <a:reflection blurRad="76200" stA="71000" endPos="6500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hlinkClick r:id="" action="ppaction://noaction">
              <a:snd r:embed="rId4" name="bomb.wav"/>
            </a:hlinkClick>
          </p:cNvPr>
          <p:cNvSpPr txBox="1"/>
          <p:nvPr/>
        </p:nvSpPr>
        <p:spPr>
          <a:xfrm>
            <a:off x="7517706" y="405825"/>
            <a:ext cx="2845494" cy="6463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×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আবার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চেষ্টা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1" name="TextBox 30">
            <a:hlinkClick r:id="" action="ppaction://noaction">
              <a:snd r:embed="rId3" name="applause.wav"/>
            </a:hlinkClick>
          </p:cNvPr>
          <p:cNvSpPr txBox="1"/>
          <p:nvPr/>
        </p:nvSpPr>
        <p:spPr>
          <a:xfrm>
            <a:off x="5727006" y="5257800"/>
            <a:ext cx="3581400" cy="58477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(খ) 4টি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29696" y="4495800"/>
            <a:ext cx="7696200" cy="58477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2।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কনটেন্ট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প্রধানত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কয়টি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ভাগে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ভাগ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29698" y="5257800"/>
            <a:ext cx="3581399" cy="58477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(ক)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3টি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629696" y="6019800"/>
            <a:ext cx="3581400" cy="58477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32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(গ) </a:t>
            </a:r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5টি</a:t>
            </a:r>
            <a:endParaRPr lang="en-US" sz="32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44495" y="6014595"/>
            <a:ext cx="3581401" cy="58477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(ঘ) 6টি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>
            <a:hlinkClick r:id="" action="ppaction://noaction">
              <a:snd r:embed="rId4" name="bomb.wav"/>
            </a:hlinkClick>
          </p:cNvPr>
          <p:cNvSpPr txBox="1"/>
          <p:nvPr/>
        </p:nvSpPr>
        <p:spPr>
          <a:xfrm>
            <a:off x="7337214" y="427220"/>
            <a:ext cx="3203635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rgbClr val="00B050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√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হয়েছে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89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xit" presetSubtype="3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xit" presetSubtype="32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3" presetClass="exit" presetSubtype="32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3" presetClass="exit" presetSubtype="32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16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3" presetClass="exit" presetSubtype="32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50"/>
                            </p:stCondLst>
                            <p:childTnLst>
                              <p:par>
                                <p:cTn id="84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23" presetClass="exit" presetSubtype="3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6" grpId="2" animBg="1"/>
      <p:bldP spid="26" grpId="3" animBg="1"/>
      <p:bldP spid="26" grpId="4" animBg="1"/>
      <p:bldP spid="26" grpId="5" animBg="1"/>
      <p:bldP spid="26" grpId="6" animBg="1"/>
      <p:bldP spid="26" grpId="7" animBg="1"/>
      <p:bldP spid="26" grpId="8" animBg="1"/>
      <p:bldP spid="26" grpId="9" animBg="1"/>
      <p:bldP spid="26" grpId="10" animBg="1"/>
      <p:bldP spid="26" grpId="11" animBg="1"/>
      <p:bldP spid="16" grpId="0" animBg="1"/>
      <p:bldP spid="16" grpId="1" animBg="1"/>
      <p:bldP spid="16" grpId="2" animBg="1"/>
      <p:bldP spid="16" grpId="3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96300" y="2348978"/>
            <a:ext cx="3350301" cy="53860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(গ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)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এনিমেশন</a:t>
            </a:r>
            <a:endParaRPr lang="en-US" sz="2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96300" y="1066800"/>
            <a:ext cx="7952500" cy="53860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3।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কোনটির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পরিমাণ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সবচেয়ে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বেশি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2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96300" y="1707630"/>
            <a:ext cx="3366526" cy="53860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(ক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)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2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>
            <a:hlinkClick r:id="" action="ppaction://noaction">
              <a:snd r:embed="rId3" name="applause.wav"/>
            </a:hlinkClick>
          </p:cNvPr>
          <p:cNvSpPr txBox="1"/>
          <p:nvPr/>
        </p:nvSpPr>
        <p:spPr>
          <a:xfrm>
            <a:off x="5808033" y="1726350"/>
            <a:ext cx="3640767" cy="53860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29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(খ</a:t>
            </a:r>
            <a:r>
              <a:rPr lang="en-US" sz="29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) </a:t>
            </a:r>
            <a:r>
              <a:rPr lang="en-US" sz="29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লিখিত</a:t>
            </a:r>
            <a:r>
              <a:rPr lang="en-US" sz="29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তথ্য</a:t>
            </a:r>
            <a:endParaRPr lang="en-US" sz="29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08032" y="2348978"/>
            <a:ext cx="3640767" cy="53860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(ঘ)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</a:t>
            </a:r>
            <a:endParaRPr lang="en-US" sz="2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Cross 18"/>
          <p:cNvSpPr/>
          <p:nvPr/>
        </p:nvSpPr>
        <p:spPr>
          <a:xfrm>
            <a:off x="1496300" y="228600"/>
            <a:ext cx="2941426" cy="542222"/>
          </a:xfrm>
          <a:prstGeom prst="plus">
            <a:avLst>
              <a:gd name="adj" fmla="val 0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en-US" sz="5400" b="1" spc="-150" dirty="0" err="1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5400" b="1" spc="-150" dirty="0">
              <a:ln>
                <a:solidFill>
                  <a:srgbClr val="C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92530" y="914400"/>
            <a:ext cx="10820400" cy="0"/>
          </a:xfrm>
          <a:prstGeom prst="line">
            <a:avLst/>
          </a:prstGeom>
          <a:ln w="28575" cap="rnd" cmpd="dbl">
            <a:solidFill>
              <a:schemeClr val="tx1">
                <a:alpha val="85000"/>
              </a:schemeClr>
            </a:solidFill>
            <a:prstDash val="solid"/>
            <a:round/>
          </a:ln>
          <a:effectLst>
            <a:outerShdw blurRad="50800" dist="50800" dir="18900000" algn="bl" rotWithShape="0">
              <a:prstClr val="black">
                <a:alpha val="40000"/>
              </a:prstClr>
            </a:outerShdw>
            <a:reflection blurRad="76200" stA="71000" endPos="6500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hlinkClick r:id="" action="ppaction://noaction">
              <a:snd r:embed="rId4" name="bomb.wav"/>
            </a:hlinkClick>
          </p:cNvPr>
          <p:cNvSpPr txBox="1"/>
          <p:nvPr/>
        </p:nvSpPr>
        <p:spPr>
          <a:xfrm>
            <a:off x="7162800" y="167390"/>
            <a:ext cx="2971800" cy="70788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×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আবার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চেষ্টা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>
            <a:hlinkClick r:id="" action="ppaction://noaction">
              <a:snd r:embed="rId3" name="applause.wav"/>
            </a:hlinkClick>
          </p:cNvPr>
          <p:cNvSpPr txBox="1"/>
          <p:nvPr/>
        </p:nvSpPr>
        <p:spPr>
          <a:xfrm>
            <a:off x="5808033" y="6505769"/>
            <a:ext cx="3640766" cy="48964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29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(ঘ) </a:t>
            </a:r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i, ii ও iii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96300" y="2971800"/>
            <a:ext cx="7952499" cy="53860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4।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কন্টেন্ট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হলো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…</a:t>
            </a:r>
            <a:endParaRPr lang="en-US" sz="2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1474" y="6520759"/>
            <a:ext cx="3329522" cy="48964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(গ) ii ও iii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96302" y="5924961"/>
            <a:ext cx="3350300" cy="48964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(ক) i ও  ii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08033" y="5909971"/>
            <a:ext cx="3640766" cy="48964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(খ) i ও iii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96300" y="3657600"/>
            <a:ext cx="3609100" cy="53860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i. 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ই-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বুক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ব্লগপোস্ট</a:t>
            </a:r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 ই-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নিবন্ধ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2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77780" y="4191000"/>
            <a:ext cx="4555168" cy="53860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ii.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ইনফো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গ্রাফিক্স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এ্যানিমেটেড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</a:t>
            </a:r>
            <a:endParaRPr lang="en-US" sz="2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24000" y="4719195"/>
            <a:ext cx="3609100" cy="53860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iii.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অডিও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স্ট্রিমিং</a:t>
            </a:r>
            <a:endParaRPr lang="en-US" sz="2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96301" y="5257800"/>
            <a:ext cx="7952499" cy="48964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r>
              <a:rPr lang="en-US" sz="2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নিচের</a:t>
            </a:r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কোনটি</a:t>
            </a:r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 </a:t>
            </a:r>
          </a:p>
        </p:txBody>
      </p:sp>
      <p:sp>
        <p:nvSpPr>
          <p:cNvPr id="21" name="TextBox 20">
            <a:hlinkClick r:id="" action="ppaction://noaction">
              <a:snd r:embed="rId4" name="bomb.wav"/>
            </a:hlinkClick>
          </p:cNvPr>
          <p:cNvSpPr txBox="1"/>
          <p:nvPr/>
        </p:nvSpPr>
        <p:spPr>
          <a:xfrm>
            <a:off x="7068375" y="191869"/>
            <a:ext cx="3203635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√</a:t>
            </a:r>
            <a:r>
              <a:rPr 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হয়েছে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10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xit" presetSubtype="3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xit" presetSubtype="32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3" presetClass="exit" presetSubtype="32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3" presetClass="exit" presetSubtype="32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16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3" presetClass="exit" presetSubtype="32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23" presetClass="exit" presetSubtype="3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6" grpId="2" animBg="1"/>
      <p:bldP spid="26" grpId="3" animBg="1"/>
      <p:bldP spid="26" grpId="4" animBg="1"/>
      <p:bldP spid="26" grpId="5" animBg="1"/>
      <p:bldP spid="26" grpId="6" animBg="1"/>
      <p:bldP spid="26" grpId="7" animBg="1"/>
      <p:bldP spid="26" grpId="8" animBg="1"/>
      <p:bldP spid="26" grpId="9" animBg="1"/>
      <p:bldP spid="26" grpId="10" animBg="1"/>
      <p:bldP spid="26" grpId="11" animBg="1"/>
      <p:bldP spid="21" grpId="0" animBg="1"/>
      <p:bldP spid="21" grpId="1" animBg="1"/>
      <p:bldP spid="21" grpId="2" animBg="1"/>
      <p:bldP spid="21" grpId="3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n 3"/>
          <p:cNvSpPr/>
          <p:nvPr/>
        </p:nvSpPr>
        <p:spPr>
          <a:xfrm>
            <a:off x="2667008" y="812801"/>
            <a:ext cx="5486399" cy="1096442"/>
          </a:xfrm>
          <a:prstGeom prst="can">
            <a:avLst>
              <a:gd name="adj" fmla="val 1647"/>
            </a:avLst>
          </a:prstGeom>
          <a:ln>
            <a:noFill/>
          </a:ln>
          <a:effectLst>
            <a:outerShdw blurRad="50800" dist="38100" dir="2700000" sx="1000" sy="1000" algn="tl" rotWithShape="0">
              <a:srgbClr val="00B0F0">
                <a:alpha val="99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bn-BD" sz="8000" b="1" spc="-150" dirty="0">
                <a:ln>
                  <a:solidFill>
                    <a:srgbClr val="00B0F0"/>
                  </a:solidFill>
                </a:ln>
                <a:solidFill>
                  <a:schemeClr val="tx1"/>
                </a:solidFill>
                <a:effectLst/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8000" b="1" spc="-150" dirty="0" err="1">
                <a:ln>
                  <a:solidFill>
                    <a:srgbClr val="00B0F0"/>
                  </a:solidFill>
                </a:ln>
                <a:solidFill>
                  <a:schemeClr val="tx1"/>
                </a:solidFill>
                <a:effectLst/>
                <a:latin typeface="NikoshBAN" pitchFamily="2" charset="0"/>
                <a:cs typeface="NikoshBAN" pitchFamily="2" charset="0"/>
              </a:rPr>
              <a:t>ড়ি</a:t>
            </a:r>
            <a:r>
              <a:rPr lang="bn-BD" sz="8000" b="1" spc="-150" dirty="0">
                <a:ln>
                  <a:solidFill>
                    <a:srgbClr val="00B0F0"/>
                  </a:solidFill>
                </a:ln>
                <a:solidFill>
                  <a:schemeClr val="tx1"/>
                </a:solidFill>
                <a:effectLst/>
                <a:latin typeface="NikoshBAN" pitchFamily="2" charset="0"/>
                <a:cs typeface="NikoshBAN" pitchFamily="2" charset="0"/>
              </a:rPr>
              <a:t>র কাজ</a:t>
            </a:r>
            <a:endParaRPr lang="en-US" sz="8000" b="1" spc="-150" dirty="0">
              <a:ln>
                <a:solidFill>
                  <a:srgbClr val="00B0F0"/>
                </a:solidFill>
              </a:ln>
              <a:solidFill>
                <a:schemeClr val="tx1"/>
              </a:solidFill>
              <a:effectLst/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92530" y="2357120"/>
            <a:ext cx="10820400" cy="0"/>
          </a:xfrm>
          <a:prstGeom prst="line">
            <a:avLst/>
          </a:prstGeom>
          <a:ln w="127000" cap="rnd" cmpd="dbl">
            <a:solidFill>
              <a:schemeClr val="accent1">
                <a:shade val="95000"/>
                <a:satMod val="105000"/>
                <a:alpha val="85000"/>
              </a:schemeClr>
            </a:solidFill>
            <a:prstDash val="solid"/>
            <a:round/>
          </a:ln>
          <a:effectLst>
            <a:glow rad="190500">
              <a:schemeClr val="accent1">
                <a:alpha val="27000"/>
              </a:schemeClr>
            </a:glow>
            <a:outerShdw blurRad="50800" dist="50800" dir="18900000" algn="bl" rotWithShape="0">
              <a:prstClr val="black">
                <a:alpha val="40000"/>
              </a:prstClr>
            </a:outerShdw>
            <a:reflection blurRad="76200" stA="71000" endPos="6500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hevron 6"/>
          <p:cNvSpPr/>
          <p:nvPr/>
        </p:nvSpPr>
        <p:spPr>
          <a:xfrm>
            <a:off x="9860516" y="273924"/>
            <a:ext cx="841439" cy="1995054"/>
          </a:xfrm>
          <a:prstGeom prst="chevron">
            <a:avLst>
              <a:gd name="adj" fmla="val 71429"/>
            </a:avLst>
          </a:prstGeom>
          <a:blipFill>
            <a:blip r:embed="rId3"/>
            <a:tile tx="0" ty="0" sx="100000" sy="100000" flip="none" algn="tl"/>
          </a:blip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9310784" y="262314"/>
            <a:ext cx="841439" cy="1995054"/>
          </a:xfrm>
          <a:prstGeom prst="chevron">
            <a:avLst>
              <a:gd name="adj" fmla="val 71429"/>
            </a:avLst>
          </a:prstGeom>
          <a:blipFill>
            <a:blip r:embed="rId3"/>
            <a:tile tx="0" ty="0" sx="100000" sy="100000" flip="none" algn="tl"/>
          </a:blip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 flipH="1">
            <a:off x="244109" y="262314"/>
            <a:ext cx="745672" cy="1995054"/>
          </a:xfrm>
          <a:prstGeom prst="chevron">
            <a:avLst>
              <a:gd name="adj" fmla="val 71429"/>
            </a:avLst>
          </a:prstGeom>
          <a:blipFill>
            <a:blip r:embed="rId3"/>
            <a:tile tx="0" ty="0" sx="100000" sy="100000" flip="none" algn="tl"/>
          </a:blip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 flipH="1">
            <a:off x="712193" y="262314"/>
            <a:ext cx="745672" cy="1995054"/>
          </a:xfrm>
          <a:prstGeom prst="chevron">
            <a:avLst>
              <a:gd name="adj" fmla="val 71429"/>
            </a:avLst>
          </a:prstGeom>
          <a:blipFill>
            <a:blip r:embed="rId3"/>
            <a:tile tx="0" ty="0" sx="100000" sy="100000" flip="none" algn="tl"/>
          </a:blip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1"/>
          <a:stretch/>
        </p:blipFill>
        <p:spPr>
          <a:xfrm>
            <a:off x="1524004" y="325120"/>
            <a:ext cx="1973581" cy="18694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1"/>
          <a:stretch/>
        </p:blipFill>
        <p:spPr>
          <a:xfrm>
            <a:off x="7246623" y="325120"/>
            <a:ext cx="1973581" cy="18694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89781" y="3802563"/>
            <a:ext cx="9068620" cy="1569656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algn="ctr"/>
            <a:r>
              <a:rPr lang="en-US" sz="4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4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ধরনের</a:t>
            </a:r>
            <a:r>
              <a:rPr lang="en-US" sz="4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কনটেন্ট</a:t>
            </a:r>
            <a:r>
              <a:rPr lang="en-US" sz="4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তোমাদের</a:t>
            </a:r>
            <a:r>
              <a:rPr lang="en-US" sz="4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বেশি</a:t>
            </a:r>
            <a:r>
              <a:rPr lang="en-US" sz="4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ভাল</a:t>
            </a:r>
            <a:r>
              <a:rPr lang="en-US" sz="4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লাগে</a:t>
            </a:r>
            <a:r>
              <a:rPr lang="en-US" sz="4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4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কেন</a:t>
            </a:r>
            <a:r>
              <a:rPr lang="en-US" sz="4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127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418" y="457200"/>
            <a:ext cx="9639565" cy="1838309"/>
          </a:xfrm>
        </p:spPr>
        <p:txBody>
          <a:bodyPr lIns="91435" tIns="45718" rIns="91435" bIns="45718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3800" b="1" spc="50" dirty="0" err="1">
                <a:ln w="11430">
                  <a:solidFill>
                    <a:srgbClr val="92D050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সবাইকে</a:t>
            </a:r>
            <a:r>
              <a:rPr lang="en-US" sz="13800" b="1" spc="50" dirty="0">
                <a:ln w="11430">
                  <a:solidFill>
                    <a:srgbClr val="92D050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3800" b="1" spc="50" dirty="0" err="1">
                <a:ln w="11430">
                  <a:solidFill>
                    <a:srgbClr val="92D050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13800" b="1" spc="50" dirty="0">
              <a:ln w="11430">
                <a:solidFill>
                  <a:srgbClr val="92D050"/>
                </a:solidFill>
              </a:ln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5" r="17339" b="7540"/>
          <a:stretch/>
        </p:blipFill>
        <p:spPr bwMode="auto">
          <a:xfrm>
            <a:off x="1950532" y="2667000"/>
            <a:ext cx="7345868" cy="441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972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33800" y="406400"/>
            <a:ext cx="4038600" cy="1425702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>
                <a:gd name="adj" fmla="val 28785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IN" sz="6000" b="1" spc="50" dirty="0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কৃতজ্ঞতা স্বীকার </a:t>
            </a:r>
            <a:endParaRPr lang="en-US" sz="6000" b="1" spc="50" dirty="0">
              <a:ln w="11430"/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520" y="3189982"/>
            <a:ext cx="10241280" cy="1077218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এবং কন্টেন্ট সম্পাদক হিসেবে যাঁদের নির্দেশনা, পরামর্শ ও তত্ত্বাবধানে এই মডেল কন্টেন্ট সমৃদ্ধ হয়েছে তারা হলেন-  </a:t>
            </a:r>
            <a:endParaRPr lang="en-US" sz="3200" dirty="0">
              <a:solidFill>
                <a:srgbClr val="005426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2209800"/>
            <a:ext cx="10058400" cy="646331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solidFill>
                  <a:srgbClr val="003399"/>
                </a:solidFill>
                <a:latin typeface="Nikosh" pitchFamily="2" charset="0"/>
                <a:cs typeface="Nikosh" pitchFamily="2" charset="0"/>
              </a:rPr>
              <a:t>শিক্ষা মন্ত্রণালয়, মাউশি, এনসিটিবি ও এটুআই-এর সংশ্লিষ্ট কর্মকর্তাবৃন্দ </a:t>
            </a:r>
            <a:endParaRPr lang="en-US" sz="3600" dirty="0">
              <a:solidFill>
                <a:srgbClr val="003399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9314" y="4491097"/>
            <a:ext cx="10287000" cy="2062103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200" dirty="0">
                <a:latin typeface="Nikosh" pitchFamily="2" charset="0"/>
                <a:cs typeface="Nikosh" pitchFamily="2" charset="0"/>
              </a:rPr>
              <a:t>জনাব 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মো</a:t>
            </a:r>
            <a:r>
              <a:rPr lang="bn-BD" sz="3200" dirty="0" smtClean="0">
                <a:latin typeface="Nikosh" pitchFamily="2" charset="0"/>
                <a:cs typeface="Nikosh" pitchFamily="2" charset="0"/>
              </a:rPr>
              <a:t>হাম্মদ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bn-BD" sz="3200" dirty="0" smtClean="0">
                <a:latin typeface="Nikosh" pitchFamily="2" charset="0"/>
                <a:cs typeface="Nikosh" pitchFamily="2" charset="0"/>
              </a:rPr>
              <a:t>কবী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র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হোসেন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,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সহকারী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অধ্যাপক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, </a:t>
            </a:r>
            <a:r>
              <a:rPr lang="bn-IN" sz="3200" dirty="0">
                <a:latin typeface="Nikosh" pitchFamily="2" charset="0"/>
                <a:cs typeface="Nikosh" pitchFamily="2" charset="0"/>
              </a:rPr>
              <a:t>টিটিসি,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ঢাকা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।</a:t>
            </a:r>
            <a:endParaRPr lang="bn-IN" sz="3200" dirty="0">
              <a:latin typeface="Nikosh" pitchFamily="2" charset="0"/>
              <a:cs typeface="Nikosh" pitchFamily="2" charset="0"/>
            </a:endParaRPr>
          </a:p>
          <a:p>
            <a:pPr algn="ctr"/>
            <a:r>
              <a:rPr lang="bn-IN" sz="3200" dirty="0">
                <a:latin typeface="Nikosh" pitchFamily="2" charset="0"/>
                <a:cs typeface="Nikosh" pitchFamily="2" charset="0"/>
              </a:rPr>
              <a:t>জনাব 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মো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.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আহসানুল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আরেফিন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চৌধুরী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,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শিক্ষা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,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 সহকার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ী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bn-IN" sz="3200" dirty="0">
                <a:latin typeface="Nikosh" pitchFamily="2" charset="0"/>
                <a:cs typeface="Nikosh" pitchFamily="2" charset="0"/>
              </a:rPr>
              <a:t>অধ্যাপক, টিটিসি,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পাবনা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।</a:t>
            </a:r>
            <a:endParaRPr lang="en-US" sz="3200" dirty="0">
              <a:latin typeface="Nikosh" pitchFamily="2" charset="0"/>
              <a:cs typeface="Nikosh" pitchFamily="2" charset="0"/>
            </a:endParaRPr>
          </a:p>
          <a:p>
            <a:pPr algn="ctr"/>
            <a:r>
              <a:rPr lang="bn-BD" sz="3200" dirty="0">
                <a:latin typeface="Nikosh" pitchFamily="2" charset="0"/>
                <a:cs typeface="Nikosh" pitchFamily="2" charset="0"/>
              </a:rPr>
              <a:t>জনাব মির্জা </a:t>
            </a:r>
            <a:r>
              <a:rPr lang="bn-BD" sz="3200" dirty="0" smtClean="0">
                <a:latin typeface="Nikosh" pitchFamily="2" charset="0"/>
                <a:cs typeface="Nikosh" pitchFamily="2" charset="0"/>
              </a:rPr>
              <a:t>মো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হাম্মদ</a:t>
            </a:r>
            <a:r>
              <a:rPr lang="bn-BD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bn-BD" sz="3200" dirty="0">
                <a:latin typeface="Nikosh" pitchFamily="2" charset="0"/>
                <a:cs typeface="Nikosh" pitchFamily="2" charset="0"/>
              </a:rPr>
              <a:t>দিদারুল আ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নাম</a:t>
            </a:r>
            <a:r>
              <a:rPr lang="bn-BD" sz="3200" dirty="0">
                <a:latin typeface="Nikosh" pitchFamily="2" charset="0"/>
                <a:cs typeface="Nikosh" pitchFamily="2" charset="0"/>
              </a:rPr>
              <a:t>, 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প্রভাষক</a:t>
            </a:r>
            <a:r>
              <a:rPr lang="bn-BD" sz="3200" dirty="0">
                <a:latin typeface="Nikosh" pitchFamily="2" charset="0"/>
                <a:cs typeface="Nikosh" pitchFamily="2" charset="0"/>
              </a:rPr>
              <a:t>, টিটিসি, ঢাকা</a:t>
            </a:r>
            <a:r>
              <a:rPr lang="bn-BD" sz="3200" dirty="0" smtClean="0">
                <a:latin typeface="Nikosh" pitchFamily="2" charset="0"/>
                <a:cs typeface="Nikosh" pitchFamily="2" charset="0"/>
              </a:rPr>
              <a:t>।</a:t>
            </a:r>
            <a:endParaRPr lang="en-US" sz="3200" dirty="0" smtClean="0">
              <a:latin typeface="Nikosh" pitchFamily="2" charset="0"/>
              <a:cs typeface="Nikosh" pitchFamily="2" charset="0"/>
            </a:endParaRPr>
          </a:p>
          <a:p>
            <a:pPr algn="ctr"/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মো</a:t>
            </a:r>
            <a:r>
              <a:rPr lang="en-US" sz="3200" dirty="0">
                <a:latin typeface="Nikosh" pitchFamily="2" charset="0"/>
                <a:cs typeface="Nikosh" pitchFamily="2" charset="0"/>
              </a:rPr>
              <a:t>.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সাজ্জাদ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হোসেন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খান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,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প্রভাষক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(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শিক্ষা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)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টিটিসি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,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খুলনা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।</a:t>
            </a:r>
            <a:endParaRPr lang="bn-BD" sz="3200" dirty="0"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0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7677" r="8383" b="8081"/>
          <a:stretch/>
        </p:blipFill>
        <p:spPr>
          <a:xfrm>
            <a:off x="45719" y="29029"/>
            <a:ext cx="10831483" cy="7241309"/>
          </a:xfrm>
          <a:prstGeom prst="rect">
            <a:avLst/>
          </a:prstGeom>
          <a:ln w="5715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33003" y="118226"/>
            <a:ext cx="10656917" cy="7078749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98" tIns="52249" rIns="104498" bIns="52249" spcCol="0"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88720" y="228600"/>
            <a:ext cx="8595360" cy="1459735"/>
          </a:xfrm>
          <a:prstGeom prst="rect">
            <a:avLst/>
          </a:prstGeom>
          <a:noFill/>
        </p:spPr>
        <p:txBody>
          <a:bodyPr wrap="square" lIns="104498" tIns="52249" rIns="104498" bIns="52249" rtlCol="0">
            <a:spAutoFit/>
          </a:bodyPr>
          <a:lstStyle/>
          <a:p>
            <a:pPr algn="ctr"/>
            <a:r>
              <a:rPr lang="en-US" sz="8800" dirty="0" err="1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8800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8800" dirty="0" err="1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ক্লাসে</a:t>
            </a:r>
            <a:r>
              <a:rPr lang="en-US" sz="8800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8800" dirty="0" err="1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সবাইকে</a:t>
            </a:r>
            <a:endParaRPr lang="en-US" sz="22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95600" y="1308824"/>
            <a:ext cx="4879862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‍</a:t>
            </a:r>
            <a:r>
              <a:rPr lang="en-US" sz="16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শুভেচ্ছা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756131"/>
            <a:ext cx="5257800" cy="330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4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3219158"/>
            <a:ext cx="4572000" cy="333831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en-US" sz="45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</a:t>
            </a:r>
            <a:r>
              <a:rPr lang="en-US" sz="4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</a:t>
            </a:r>
            <a:r>
              <a:rPr lang="en-US" sz="4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জুলফিকার</a:t>
            </a:r>
            <a:r>
              <a:rPr lang="en-US" sz="4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4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আলী</a:t>
            </a:r>
            <a:endParaRPr lang="en-US" sz="4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</a:t>
            </a:r>
            <a:r>
              <a:rPr lang="en-US" sz="2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সহকারী</a:t>
            </a:r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(</a:t>
            </a:r>
            <a:r>
              <a:rPr lang="en-US" sz="2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কম্পিউটার</a:t>
            </a:r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)</a:t>
            </a:r>
          </a:p>
          <a:p>
            <a:pPr algn="ctr"/>
            <a:r>
              <a:rPr lang="en-US" sz="3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চন্দ্রদীঘি</a:t>
            </a:r>
            <a:r>
              <a:rPr lang="en-US" sz="3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আলিম</a:t>
            </a:r>
            <a:r>
              <a:rPr lang="en-US" sz="3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মাদ্রাসা</a:t>
            </a:r>
            <a:endParaRPr lang="en-US" sz="3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দুপচাঁচিয়া</a:t>
            </a:r>
            <a:r>
              <a:rPr lang="en-U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বগুড়া</a:t>
            </a:r>
            <a:endParaRPr lang="en-US" sz="2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মোবাইল-০১৮৩৩৭৯৪১২৪</a:t>
            </a:r>
          </a:p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E-mail: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hlinkClick r:id="rId3"/>
              </a:rPr>
              <a:t>julfikerali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3"/>
              </a:rPr>
              <a:t>11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hlinkClick r:id="rId3"/>
              </a:rPr>
              <a:t>@gmail.com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8800" y="1399958"/>
            <a:ext cx="1603666" cy="2005452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876800" y="2901268"/>
            <a:ext cx="5943600" cy="365620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en-US" sz="4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৯</a:t>
            </a:r>
            <a:r>
              <a:rPr 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</a:t>
            </a:r>
            <a:endParaRPr lang="en-US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4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বিষয়</a:t>
            </a:r>
            <a:r>
              <a:rPr 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তথ্য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যোগাযোগ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প্রযুক্তি</a:t>
            </a:r>
            <a:r>
              <a:rPr lang="en-US" sz="37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3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অধ্যায়</a:t>
            </a:r>
            <a:r>
              <a:rPr lang="en-US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আমার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শিক্ষায়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ইন্টারনেট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37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37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</a:t>
            </a:r>
            <a:r>
              <a:rPr lang="en-US" sz="37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50 </a:t>
            </a:r>
            <a:r>
              <a:rPr lang="en-US" sz="37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মিনিট</a:t>
            </a:r>
            <a:endParaRPr lang="en-US" sz="37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37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তারিখ</a:t>
            </a:r>
            <a:r>
              <a:rPr lang="en-US" sz="37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 </a:t>
            </a:r>
            <a:endParaRPr lang="en-US" sz="37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5358" y="568960"/>
            <a:ext cx="4235243" cy="830993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algn="ctr"/>
            <a:r>
              <a:rPr lang="en-US" sz="4800" b="1" spc="150" dirty="0" err="1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LightBAN" panose="02000000000000000000" pitchFamily="2" charset="0"/>
                <a:cs typeface="NikoshBAN" pitchFamily="2" charset="0"/>
                <a:sym typeface="Wingdings"/>
              </a:rPr>
              <a:t>শিক্ষক</a:t>
            </a:r>
            <a:r>
              <a:rPr lang="en-US" sz="4800" b="1" spc="150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LightBAN" panose="02000000000000000000" pitchFamily="2" charset="0"/>
                <a:cs typeface="NikoshBAN" pitchFamily="2" charset="0"/>
                <a:sym typeface="Wingdings"/>
              </a:rPr>
              <a:t> </a:t>
            </a:r>
            <a:r>
              <a:rPr lang="en-US" sz="4800" b="1" spc="150" dirty="0" err="1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LightBAN" panose="02000000000000000000" pitchFamily="2" charset="0"/>
                <a:cs typeface="NikoshBAN" pitchFamily="2" charset="0"/>
                <a:sym typeface="Wingdings"/>
              </a:rPr>
              <a:t>পরিচিতি</a:t>
            </a:r>
            <a:endParaRPr lang="en-US" sz="48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NikoshBAN" pitchFamily="2" charset="0"/>
              <a:cs typeface="NikoshBAN" pitchFamily="2" charset="0"/>
              <a:sym typeface="Wingding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15000" y="381000"/>
            <a:ext cx="3583874" cy="830993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algn="ctr"/>
            <a:r>
              <a:rPr lang="en-US" sz="4800" b="1" spc="150" dirty="0" err="1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LightBAN" panose="02000000000000000000" pitchFamily="2" charset="0"/>
                <a:cs typeface="NikoshBAN" pitchFamily="2" charset="0"/>
                <a:sym typeface="Wingdings"/>
              </a:rPr>
              <a:t>পাঠ</a:t>
            </a:r>
            <a:r>
              <a:rPr lang="en-US" sz="4800" b="1" spc="150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LightBAN" panose="02000000000000000000" pitchFamily="2" charset="0"/>
                <a:cs typeface="NikoshBAN" pitchFamily="2" charset="0"/>
                <a:sym typeface="Wingdings"/>
              </a:rPr>
              <a:t> </a:t>
            </a:r>
            <a:r>
              <a:rPr lang="en-US" sz="4800" b="1" spc="150" dirty="0" err="1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LightBAN" panose="02000000000000000000" pitchFamily="2" charset="0"/>
                <a:cs typeface="NikoshBAN" pitchFamily="2" charset="0"/>
                <a:sym typeface="Wingdings"/>
              </a:rPr>
              <a:t>পরিচিতি</a:t>
            </a:r>
            <a:r>
              <a:rPr lang="en-US" sz="4800" b="1" spc="150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LightBAN" panose="02000000000000000000" pitchFamily="2" charset="0"/>
                <a:cs typeface="NikoshBAN" pitchFamily="2" charset="0"/>
                <a:sym typeface="Wingdings"/>
              </a:rPr>
              <a:t> </a:t>
            </a:r>
            <a:endParaRPr lang="en-US" sz="48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NikoshBAN" pitchFamily="2" charset="0"/>
              <a:cs typeface="NikoshBAN" pitchFamily="2" charset="0"/>
              <a:sym typeface="Wingding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785610" y="640843"/>
            <a:ext cx="0" cy="5993966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  <a:prstDash val="sysDash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" t="4296" r="3904" b="7474"/>
          <a:stretch/>
        </p:blipFill>
        <p:spPr>
          <a:xfrm rot="16200000">
            <a:off x="6452004" y="1182225"/>
            <a:ext cx="2087318" cy="157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9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78677" y="228600"/>
            <a:ext cx="7464828" cy="923326"/>
          </a:xfrm>
          <a:prstGeom prst="rect">
            <a:avLst/>
          </a:prstGeom>
          <a:solidFill>
            <a:schemeClr val="bg1"/>
          </a:solidFill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5400" dirty="0" err="1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sz="540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দুটি</a:t>
            </a:r>
            <a:r>
              <a:rPr lang="en-US" sz="540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দেখে</a:t>
            </a:r>
            <a:r>
              <a:rPr lang="en-US" sz="54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চিন্তা</a:t>
            </a:r>
            <a:r>
              <a:rPr lang="en-US" sz="54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54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বলো</a:t>
            </a:r>
            <a:endParaRPr lang="en-US" sz="540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37191" y="5715000"/>
            <a:ext cx="3903422" cy="78482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45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45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5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কনটেন্ট</a:t>
            </a:r>
            <a:endParaRPr lang="en-US" sz="45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5058" y="5859963"/>
            <a:ext cx="10591800" cy="76943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4400" dirty="0" err="1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প্রকাশিত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যে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শব্দ</a:t>
            </a:r>
            <a:r>
              <a:rPr lang="en-US" sz="44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ছবিকে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বলে</a:t>
            </a:r>
            <a:r>
              <a:rPr lang="en-US" sz="4400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4400" dirty="0">
              <a:ln>
                <a:solidFill>
                  <a:srgbClr val="002060"/>
                </a:solidFill>
              </a:ln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773" y="1351978"/>
            <a:ext cx="4955449" cy="35789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372" y="1351978"/>
            <a:ext cx="3029982" cy="35589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86316" y="4930914"/>
            <a:ext cx="156136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NikoshBAN" pitchFamily="2" charset="0"/>
                <a:cs typeface="NikoshBAN" pitchFamily="2" charset="0"/>
              </a:rPr>
              <a:t>ছবি</a:t>
            </a:r>
            <a:endParaRPr lang="en-US" sz="4800" b="1" spc="50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11091" y="4930914"/>
            <a:ext cx="3380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এনিমেটেড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62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8" grpId="0"/>
      <p:bldP spid="8" grpId="1"/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362" y="1219200"/>
            <a:ext cx="2530838" cy="46166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spc="50" dirty="0" err="1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2400" spc="50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spc="50" dirty="0" err="1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পাঠের</a:t>
            </a:r>
            <a:r>
              <a:rPr lang="en-US" sz="2400" spc="50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spc="50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বিষয়</a:t>
            </a:r>
            <a:endParaRPr lang="en-US" sz="2400" spc="50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00200" y="1921891"/>
            <a:ext cx="8123418" cy="1862044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algn="ctr"/>
            <a:r>
              <a:rPr lang="en-US" sz="11500" b="1" dirty="0" err="1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11500" b="1" dirty="0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1500" b="1" dirty="0" err="1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কনটেন্ট</a:t>
            </a:r>
            <a:r>
              <a:rPr lang="bn-BD" sz="11500" b="1" dirty="0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8800" b="1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124200" y="3444962"/>
            <a:ext cx="5022061" cy="3655392"/>
            <a:chOff x="3124200" y="3444962"/>
            <a:chExt cx="5022061" cy="365539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63" t="3279" r="13938" b="8196"/>
            <a:stretch/>
          </p:blipFill>
          <p:spPr bwMode="auto">
            <a:xfrm>
              <a:off x="3974714" y="3444962"/>
              <a:ext cx="4171547" cy="365539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3279" r="83372" b="8196"/>
            <a:stretch/>
          </p:blipFill>
          <p:spPr bwMode="auto">
            <a:xfrm>
              <a:off x="3124200" y="3444962"/>
              <a:ext cx="1089660" cy="365539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0086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6204" y="1486262"/>
            <a:ext cx="10787742" cy="0"/>
          </a:xfrm>
          <a:prstGeom prst="line">
            <a:avLst/>
          </a:prstGeom>
          <a:ln w="152400" cmpd="tri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657600" y="162562"/>
            <a:ext cx="3657600" cy="1323435"/>
          </a:xfrm>
          <a:prstGeom prst="rect">
            <a:avLst/>
          </a:prstGeom>
          <a:noFill/>
          <a:ln>
            <a:noFill/>
          </a:ln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8000" spc="-150" dirty="0" err="1">
                <a:ln w="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8000" spc="-150" dirty="0">
              <a:ln w="0"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5855" y="2744956"/>
            <a:ext cx="942109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6000" b="1" dirty="0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6000" b="1" dirty="0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শেষে</a:t>
            </a:r>
            <a:r>
              <a:rPr lang="en-US" sz="6000" b="1" dirty="0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sz="6000" b="1" dirty="0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…</a:t>
            </a:r>
          </a:p>
          <a:p>
            <a:endParaRPr lang="en-US" sz="1800" dirty="0" smtClean="0">
              <a:ln w="18000">
                <a:noFill/>
                <a:prstDash val="solid"/>
                <a:miter lim="800000"/>
              </a:ln>
              <a:effectLst/>
              <a:latin typeface="NikoshBAN" pitchFamily="2" charset="0"/>
              <a:cs typeface="NikoshBAN" pitchFamily="2" charset="0"/>
            </a:endParaRPr>
          </a:p>
          <a:p>
            <a:r>
              <a:rPr lang="en-US" sz="4000" b="1" dirty="0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১। </a:t>
            </a:r>
            <a:r>
              <a:rPr lang="en-US" sz="4000" b="1" dirty="0" err="1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4000" b="1" dirty="0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কনটেন্ট-এর</a:t>
            </a:r>
            <a:r>
              <a:rPr lang="en-US" sz="4000" b="1" dirty="0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ধারণা</a:t>
            </a:r>
            <a:r>
              <a:rPr lang="en-US" sz="4000" b="1" dirty="0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বর্ণনা</a:t>
            </a:r>
            <a:r>
              <a:rPr lang="en-US" sz="4000" b="1" dirty="0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4000" b="1" dirty="0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4000" b="1" dirty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;</a:t>
            </a:r>
            <a:endParaRPr lang="en-US" sz="4000" b="1" dirty="0" smtClean="0">
              <a:ln w="18000">
                <a:noFill/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4000" b="1" dirty="0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২। </a:t>
            </a:r>
            <a:r>
              <a:rPr lang="en-US" sz="4000" b="1" dirty="0" err="1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4000" b="1" dirty="0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কনটেন্ট-এর</a:t>
            </a:r>
            <a:r>
              <a:rPr lang="en-US" sz="4000" b="1" dirty="0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প্রকারভেদ</a:t>
            </a:r>
            <a:r>
              <a:rPr lang="en-US" sz="4000" b="1" dirty="0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4000" b="1" dirty="0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4000" b="1" dirty="0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4000" b="1" dirty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4000" b="1" dirty="0" smtClean="0">
              <a:ln w="18000">
                <a:noFill/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70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24104" y="158644"/>
            <a:ext cx="3196247" cy="6994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4400" b="1" dirty="0" err="1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44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কন্টেন্ট</a:t>
            </a:r>
            <a:endParaRPr lang="en-US" sz="4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2" t="37640" r="4754"/>
          <a:stretch/>
        </p:blipFill>
        <p:spPr>
          <a:xfrm>
            <a:off x="1371644" y="793230"/>
            <a:ext cx="4055547" cy="27052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886" y="793231"/>
            <a:ext cx="3787540" cy="27052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1" r="3962" b="15811"/>
          <a:stretch/>
        </p:blipFill>
        <p:spPr>
          <a:xfrm>
            <a:off x="1365925" y="3688830"/>
            <a:ext cx="4061265" cy="27786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061" y="3688831"/>
            <a:ext cx="3838365" cy="27786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6496871"/>
            <a:ext cx="95250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400">
              <a:defRPr/>
            </a:pPr>
            <a:r>
              <a:rPr lang="en-US" sz="40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তথ্য</a:t>
            </a:r>
            <a:r>
              <a:rPr lang="en-US" sz="4000" b="1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40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4000" b="1" dirty="0" err="1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শব্দ</a:t>
            </a:r>
            <a:r>
              <a:rPr lang="en-US" sz="4000" b="1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কিংবা</a:t>
            </a:r>
            <a:r>
              <a:rPr lang="en-US" sz="4000" b="1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4000" b="1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4000" b="1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sz="4000" b="1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প্রকাশ</a:t>
            </a:r>
            <a:r>
              <a:rPr lang="en-US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করা</a:t>
            </a:r>
            <a:endParaRPr lang="en-US" sz="40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52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19400" y="191869"/>
            <a:ext cx="5246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3600" b="1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কনটেন্ট-এর</a:t>
            </a:r>
            <a:r>
              <a:rPr lang="en-US" sz="3600" b="1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প্রকারভেদ</a:t>
            </a:r>
            <a:endParaRPr lang="en-US" sz="3600" b="1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1059359"/>
            <a:ext cx="944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effectLst/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4400" b="1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/>
                <a:latin typeface="NikoshBAN" pitchFamily="2" charset="0"/>
                <a:cs typeface="NikoshBAN" pitchFamily="2" charset="0"/>
              </a:rPr>
              <a:t>কনটেন্টকে</a:t>
            </a:r>
            <a:r>
              <a:rPr lang="en-US" sz="4400" b="1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/>
                <a:latin typeface="NikoshBAN" pitchFamily="2" charset="0"/>
                <a:cs typeface="NikoshBAN" pitchFamily="2" charset="0"/>
              </a:rPr>
              <a:t>প্রধান</a:t>
            </a:r>
            <a:r>
              <a:rPr lang="en-US" sz="4400" b="1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/>
                <a:latin typeface="NikoshBAN" pitchFamily="2" charset="0"/>
                <a:cs typeface="NikoshBAN" pitchFamily="2" charset="0"/>
              </a:rPr>
              <a:t>চারটি</a:t>
            </a:r>
            <a:r>
              <a:rPr lang="en-US" sz="4400" b="1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/>
                <a:latin typeface="NikoshBAN" pitchFamily="2" charset="0"/>
                <a:cs typeface="NikoshBAN" pitchFamily="2" charset="0"/>
              </a:rPr>
              <a:t>ভাগে</a:t>
            </a:r>
            <a:r>
              <a:rPr lang="en-US" sz="4400" b="1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/>
                <a:latin typeface="NikoshBAN" pitchFamily="2" charset="0"/>
                <a:cs typeface="NikoshBAN" pitchFamily="2" charset="0"/>
              </a:rPr>
              <a:t>ভাগ</a:t>
            </a:r>
            <a:r>
              <a:rPr lang="en-US" sz="4400" b="1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/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4400" b="1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effectLst/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4400" b="1" dirty="0">
                <a:effectLst/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1" y="4967990"/>
            <a:ext cx="3169170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effectLst/>
                <a:latin typeface="NikoshBAN" pitchFamily="2" charset="0"/>
                <a:cs typeface="NikoshBAN" pitchFamily="2" charset="0"/>
              </a:rPr>
              <a:t>টেক্সট</a:t>
            </a:r>
            <a:r>
              <a:rPr lang="en-US" sz="3200" b="1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/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3200" b="1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/>
                <a:latin typeface="NikoshBAN" pitchFamily="2" charset="0"/>
                <a:cs typeface="NikoshBAN" pitchFamily="2" charset="0"/>
              </a:rPr>
              <a:t>লিখিত</a:t>
            </a:r>
            <a:r>
              <a:rPr lang="en-US" sz="3200" b="1" dirty="0" smtClean="0"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effectLst/>
                <a:latin typeface="NikoshBAN" pitchFamily="2" charset="0"/>
                <a:cs typeface="NikoshBAN" pitchFamily="2" charset="0"/>
              </a:rPr>
              <a:t>কনটেন্ট</a:t>
            </a:r>
            <a:endParaRPr lang="en-US" sz="3200" b="1" dirty="0">
              <a:effectLst/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97443" y="4967388"/>
            <a:ext cx="154273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</a:t>
            </a:r>
            <a:endParaRPr lang="en-US" sz="36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23596" y="4946754"/>
            <a:ext cx="278700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effectLst/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3200" b="1" dirty="0" smtClean="0">
                <a:effectLst/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b="1" dirty="0" err="1" smtClean="0">
                <a:effectLst/>
                <a:latin typeface="NikoshBAN" pitchFamily="2" charset="0"/>
                <a:cs typeface="NikoshBAN" pitchFamily="2" charset="0"/>
              </a:rPr>
              <a:t>এনিমেশন</a:t>
            </a:r>
            <a:endParaRPr lang="en-US" sz="3200" b="1" dirty="0">
              <a:effectLst/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63000" y="4953000"/>
            <a:ext cx="198120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শব্দ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অডিও</a:t>
            </a:r>
            <a:endParaRPr lang="en-US" sz="32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32" b="19869"/>
          <a:stretch/>
        </p:blipFill>
        <p:spPr>
          <a:xfrm>
            <a:off x="3397771" y="2541197"/>
            <a:ext cx="2391868" cy="2335603"/>
          </a:xfrm>
          <a:prstGeom prst="rect">
            <a:avLst/>
          </a:prstGeom>
        </p:spPr>
      </p:pic>
      <p:pic>
        <p:nvPicPr>
          <p:cNvPr id="12" name="vlc-record-2015-08-16-07h17m27s-Kalimba-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63000" y="2567430"/>
            <a:ext cx="1828799" cy="230937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" t="2716" r="3213" b="-1052"/>
          <a:stretch/>
        </p:blipFill>
        <p:spPr>
          <a:xfrm>
            <a:off x="5869816" y="2541197"/>
            <a:ext cx="2787004" cy="240555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1000" y="2567430"/>
            <a:ext cx="2590800" cy="230936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ln>
                  <a:solidFill>
                    <a:srgbClr val="7030A0"/>
                  </a:solidFill>
                </a:ln>
                <a:blipFill>
                  <a:blip r:embed="rId9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বর্তমানে</a:t>
            </a:r>
            <a:r>
              <a:rPr lang="en-US" sz="3000" dirty="0" smtClean="0">
                <a:ln>
                  <a:solidFill>
                    <a:srgbClr val="7030A0"/>
                  </a:solidFill>
                </a:ln>
                <a:blipFill>
                  <a:blip r:embed="rId9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dirty="0" err="1" smtClean="0">
                <a:ln>
                  <a:solidFill>
                    <a:srgbClr val="7030A0"/>
                  </a:solidFill>
                </a:ln>
                <a:blipFill>
                  <a:blip r:embed="rId9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মোবাইল</a:t>
            </a:r>
            <a:r>
              <a:rPr lang="en-US" sz="3000" dirty="0" smtClean="0">
                <a:ln>
                  <a:solidFill>
                    <a:srgbClr val="7030A0"/>
                  </a:solidFill>
                </a:ln>
                <a:blipFill>
                  <a:blip r:embed="rId9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dirty="0" err="1" smtClean="0">
                <a:ln>
                  <a:solidFill>
                    <a:srgbClr val="7030A0"/>
                  </a:solidFill>
                </a:ln>
                <a:blipFill>
                  <a:blip r:embed="rId9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ফোনেও</a:t>
            </a:r>
            <a:r>
              <a:rPr lang="en-US" sz="3000" dirty="0" smtClean="0">
                <a:ln>
                  <a:solidFill>
                    <a:srgbClr val="7030A0"/>
                  </a:solidFill>
                </a:ln>
                <a:blipFill>
                  <a:blip r:embed="rId9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dirty="0" err="1" smtClean="0">
                <a:ln>
                  <a:solidFill>
                    <a:srgbClr val="7030A0"/>
                  </a:solidFill>
                </a:ln>
                <a:blipFill>
                  <a:blip r:embed="rId9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3000" dirty="0" smtClean="0">
                <a:ln>
                  <a:solidFill>
                    <a:srgbClr val="7030A0"/>
                  </a:solidFill>
                </a:ln>
                <a:blipFill>
                  <a:blip r:embed="rId9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dirty="0" err="1" smtClean="0">
                <a:ln>
                  <a:solidFill>
                    <a:srgbClr val="7030A0"/>
                  </a:solidFill>
                </a:ln>
                <a:blipFill>
                  <a:blip r:embed="rId9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ব্যবস্থা</a:t>
            </a:r>
            <a:r>
              <a:rPr lang="en-US" sz="3000" dirty="0" smtClean="0">
                <a:ln>
                  <a:solidFill>
                    <a:srgbClr val="7030A0"/>
                  </a:solidFill>
                </a:ln>
                <a:blipFill>
                  <a:blip r:embed="rId9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dirty="0" err="1" smtClean="0">
                <a:ln>
                  <a:solidFill>
                    <a:srgbClr val="7030A0"/>
                  </a:solidFill>
                </a:ln>
                <a:blipFill>
                  <a:blip r:embed="rId9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থাকায়</a:t>
            </a:r>
            <a:r>
              <a:rPr lang="en-US" sz="3000" dirty="0" smtClean="0">
                <a:ln>
                  <a:solidFill>
                    <a:srgbClr val="7030A0"/>
                  </a:solidFill>
                </a:ln>
                <a:blipFill>
                  <a:blip r:embed="rId9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dirty="0" err="1" smtClean="0">
                <a:ln>
                  <a:solidFill>
                    <a:srgbClr val="7030A0"/>
                  </a:solidFill>
                </a:ln>
                <a:blipFill>
                  <a:blip r:embed="rId9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3000" dirty="0" smtClean="0">
                <a:ln>
                  <a:solidFill>
                    <a:srgbClr val="7030A0"/>
                  </a:solidFill>
                </a:ln>
                <a:blipFill>
                  <a:blip r:embed="rId9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dirty="0" err="1" smtClean="0">
                <a:ln>
                  <a:solidFill>
                    <a:srgbClr val="7030A0"/>
                  </a:solidFill>
                </a:ln>
                <a:blipFill>
                  <a:blip r:embed="rId9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কনটেন্টের</a:t>
            </a:r>
            <a:r>
              <a:rPr lang="en-US" sz="3000" dirty="0" smtClean="0">
                <a:ln>
                  <a:solidFill>
                    <a:srgbClr val="7030A0"/>
                  </a:solidFill>
                </a:ln>
                <a:blipFill>
                  <a:blip r:embed="rId9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dirty="0" err="1" smtClean="0">
                <a:ln>
                  <a:solidFill>
                    <a:srgbClr val="7030A0"/>
                  </a:solidFill>
                </a:ln>
                <a:blipFill>
                  <a:blip r:embed="rId9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পরিমাণ</a:t>
            </a:r>
            <a:r>
              <a:rPr lang="en-US" sz="3000" dirty="0" smtClean="0">
                <a:ln>
                  <a:solidFill>
                    <a:srgbClr val="7030A0"/>
                  </a:solidFill>
                </a:ln>
                <a:blipFill>
                  <a:blip r:embed="rId9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000" dirty="0" err="1" smtClean="0">
                <a:ln>
                  <a:solidFill>
                    <a:srgbClr val="7030A0"/>
                  </a:solidFill>
                </a:ln>
                <a:blipFill>
                  <a:blip r:embed="rId9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বাড়ছে</a:t>
            </a:r>
            <a:r>
              <a:rPr lang="en-US" sz="3000" dirty="0" smtClean="0">
                <a:ln>
                  <a:solidFill>
                    <a:srgbClr val="7030A0"/>
                  </a:solidFill>
                </a:ln>
                <a:blipFill>
                  <a:blip r:embed="rId9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।</a:t>
            </a:r>
            <a:endParaRPr lang="en-US" sz="3000" dirty="0">
              <a:ln>
                <a:solidFill>
                  <a:srgbClr val="7030A0"/>
                </a:solidFill>
              </a:ln>
              <a:blipFill>
                <a:blip r:embed="rId9"/>
                <a:tile tx="0" ty="0" sx="100000" sy="100000" flip="none" algn="tl"/>
              </a:blip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183" y="2670629"/>
            <a:ext cx="2498189" cy="154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76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ular Callout 3"/>
          <p:cNvSpPr/>
          <p:nvPr/>
        </p:nvSpPr>
        <p:spPr>
          <a:xfrm>
            <a:off x="3657601" y="658017"/>
            <a:ext cx="3177493" cy="886309"/>
          </a:xfrm>
          <a:prstGeom prst="wedgeRectCallout">
            <a:avLst>
              <a:gd name="adj1" fmla="val -16126"/>
              <a:gd name="adj2" fmla="val 48675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5" tIns="45718" rIns="91435" bIns="45718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100" b="1" spc="50" dirty="0" err="1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একক</a:t>
            </a:r>
            <a:r>
              <a:rPr lang="en-US" sz="6100" b="1" spc="50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100" b="1" spc="50" dirty="0" err="1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কাজ</a:t>
            </a:r>
            <a:endParaRPr lang="en-US" sz="6100" b="1" spc="50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7378" y="3664807"/>
            <a:ext cx="9184822" cy="156965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ডিজিটাল</a:t>
            </a:r>
            <a:r>
              <a:rPr lang="en-US" sz="4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কনটেন্ট</a:t>
            </a:r>
            <a:r>
              <a:rPr lang="en-US" sz="4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তৈরিতে</a:t>
            </a:r>
            <a:r>
              <a:rPr lang="en-US" sz="4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4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4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জিনিস</a:t>
            </a:r>
            <a:r>
              <a:rPr lang="en-US" sz="4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প্রয়োজন</a:t>
            </a:r>
            <a:r>
              <a:rPr lang="en-US" sz="4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লেখ</a:t>
            </a:r>
            <a:r>
              <a:rPr lang="en-US" sz="4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48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92530" y="2066835"/>
            <a:ext cx="10820400" cy="0"/>
          </a:xfrm>
          <a:prstGeom prst="line">
            <a:avLst/>
          </a:prstGeom>
          <a:ln w="127000" cap="rnd" cmpd="dbl">
            <a:solidFill>
              <a:schemeClr val="accent1">
                <a:shade val="95000"/>
                <a:satMod val="105000"/>
                <a:alpha val="85000"/>
              </a:schemeClr>
            </a:solidFill>
            <a:prstDash val="solid"/>
            <a:round/>
          </a:ln>
          <a:effectLst>
            <a:glow rad="190500">
              <a:schemeClr val="accent1">
                <a:alpha val="27000"/>
              </a:schemeClr>
            </a:glow>
            <a:outerShdw blurRad="50800" dist="50800" dir="18900000" algn="bl" rotWithShape="0">
              <a:prstClr val="black">
                <a:alpha val="40000"/>
              </a:prstClr>
            </a:outerShdw>
            <a:reflection blurRad="76200" stA="71000" endPos="65000" dir="5400000" sy="-100000" algn="bl" rotWithShape="0"/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hevron 7"/>
          <p:cNvSpPr/>
          <p:nvPr/>
        </p:nvSpPr>
        <p:spPr>
          <a:xfrm>
            <a:off x="10150939" y="174170"/>
            <a:ext cx="669466" cy="1869440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9601205" y="162560"/>
            <a:ext cx="669466" cy="1869440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hevron 10"/>
          <p:cNvSpPr/>
          <p:nvPr/>
        </p:nvSpPr>
        <p:spPr>
          <a:xfrm flipH="1">
            <a:off x="157844" y="162560"/>
            <a:ext cx="593272" cy="1869440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hevron 11"/>
          <p:cNvSpPr/>
          <p:nvPr/>
        </p:nvSpPr>
        <p:spPr>
          <a:xfrm flipH="1">
            <a:off x="625926" y="162560"/>
            <a:ext cx="593272" cy="1869440"/>
          </a:xfrm>
          <a:prstGeom prst="chevron">
            <a:avLst>
              <a:gd name="adj" fmla="val 71429"/>
            </a:avLst>
          </a:prstGeom>
          <a:solidFill>
            <a:srgbClr val="002060"/>
          </a:solidFill>
          <a:effectLst>
            <a:outerShdw blurRad="558800" dir="21594000" algn="ctr" rotWithShape="0">
              <a:srgbClr val="000000"/>
            </a:outerShd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69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1024</TotalTime>
  <Words>778</Words>
  <Application>Microsoft Office PowerPoint</Application>
  <PresentationFormat>Custom</PresentationFormat>
  <Paragraphs>126</Paragraphs>
  <Slides>19</Slides>
  <Notes>18</Notes>
  <HiddenSlides>1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সবাইকে ধন্যবাদ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julfiker</dc:creator>
  <cp:lastModifiedBy>Julfiker</cp:lastModifiedBy>
  <cp:revision>111</cp:revision>
  <dcterms:created xsi:type="dcterms:W3CDTF">2015-08-07T04:09:25Z</dcterms:created>
  <dcterms:modified xsi:type="dcterms:W3CDTF">2016-08-10T06:22:27Z</dcterms:modified>
</cp:coreProperties>
</file>